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8" r:id="rId2"/>
    <p:sldId id="260" r:id="rId3"/>
    <p:sldId id="261" r:id="rId4"/>
    <p:sldId id="259" r:id="rId5"/>
    <p:sldId id="262" r:id="rId6"/>
    <p:sldId id="263" r:id="rId7"/>
    <p:sldId id="264" r:id="rId8"/>
    <p:sldId id="265" r:id="rId9"/>
    <p:sldId id="267" r:id="rId10"/>
    <p:sldId id="266" r:id="rId11"/>
    <p:sldId id="268" r:id="rId12"/>
    <p:sldId id="270" r:id="rId13"/>
    <p:sldId id="269" r:id="rId14"/>
    <p:sldId id="271" r:id="rId15"/>
    <p:sldId id="272" r:id="rId16"/>
    <p:sldId id="278" r:id="rId17"/>
    <p:sldId id="279" r:id="rId18"/>
    <p:sldId id="274" r:id="rId19"/>
    <p:sldId id="275" r:id="rId20"/>
    <p:sldId id="276" r:id="rId21"/>
    <p:sldId id="277" r:id="rId22"/>
    <p:sldId id="280" r:id="rId23"/>
    <p:sldId id="281" r:id="rId24"/>
    <p:sldId id="282" r:id="rId25"/>
    <p:sldId id="284" r:id="rId26"/>
    <p:sldId id="283" r:id="rId27"/>
    <p:sldId id="285" r:id="rId28"/>
    <p:sldId id="286" r:id="rId29"/>
    <p:sldId id="287" r:id="rId30"/>
    <p:sldId id="290" r:id="rId31"/>
    <p:sldId id="289" r:id="rId32"/>
    <p:sldId id="288" r:id="rId33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Cambria Math" panose="02040503050406030204" pitchFamily="18" charset="0"/>
      <p:regular r:id="rId40"/>
    </p:embeddedFont>
    <p:embeddedFont>
      <p:font typeface="Palatino Linotype" panose="02040502050505030304" pitchFamily="18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BAD"/>
    <a:srgbClr val="7D160C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58"/>
    <p:restoredTop sz="94624"/>
  </p:normalViewPr>
  <p:slideViewPr>
    <p:cSldViewPr snapToGrid="0" snapToObjects="1" showGuides="1">
      <p:cViewPr varScale="1">
        <p:scale>
          <a:sx n="101" d="100"/>
          <a:sy n="101" d="100"/>
        </p:scale>
        <p:origin x="30" y="327"/>
      </p:cViewPr>
      <p:guideLst>
        <p:guide orient="horz" pos="3430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BF8A-BFA8-B749-A8BE-B5BE7D2F1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6E3D1F-AB6E-EB4E-BDFF-5521ABED6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74ACC-DD13-8140-8874-A5CB1BDCE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75542-5EC0-C643-816C-F723027A9FE0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89829-AA86-C54A-B5B2-49E9880A5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E0120-1744-9E4D-90DE-039155835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981F-F982-AB4D-948C-5D6C8556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37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883C0-0A39-234A-93BF-68CDC8592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D106C9-58F8-B94E-A78B-2B8B0CF56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28882-CA52-984D-8DFD-7472A4B57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75542-5EC0-C643-816C-F723027A9FE0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D8575-58E2-3640-8241-482D15491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BABE4-33C2-7F45-99AB-C87229F27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981F-F982-AB4D-948C-5D6C8556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25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B62F01-EFD8-AE47-B174-FB5E121782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10989-2574-8946-9125-AE82EDD0E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A9DB2-E697-0343-ABF0-E191080FF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75542-5EC0-C643-816C-F723027A9FE0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D7FB3-105C-6946-BFFC-426BE5D7D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1F58D-9613-4A4A-8AC5-1DE5AED25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981F-F982-AB4D-948C-5D6C8556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21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B78F8-5F6C-7645-8938-15C989DD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97416-E834-EB43-B4C6-C1D7924F4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E4BD6-2EF3-A943-B883-1E70D272B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75542-5EC0-C643-816C-F723027A9FE0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9F460-8513-D64B-A3E3-479B2E1DB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BD7FA-1AB0-9449-B8E2-5EF2969B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981F-F982-AB4D-948C-5D6C8556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84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121D9-864A-B845-A5EA-60AF57195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005DC-ADEA-8F47-8634-ACD33220F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9618B-1252-F64E-84A6-E4D80F5B0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75542-5EC0-C643-816C-F723027A9FE0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C1633-E940-B843-A541-5C9A62483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B5C30-5BC2-8A4E-A90E-0B3A24037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981F-F982-AB4D-948C-5D6C8556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AD5A3-D0B7-9642-B877-7F6D886FA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58DF1-9B65-334D-BCDC-F381C39E2F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B23C79-BF9A-F34C-A20C-9A54A0777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CBAC5E-F1D9-C64F-A245-A625ACDE4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75542-5EC0-C643-816C-F723027A9FE0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F56AC-BC93-8F49-AB3C-773D5CB3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DFBCE-6402-9349-AACA-06DD9CCBB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981F-F982-AB4D-948C-5D6C8556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95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57B2E-F3EE-2B44-8F51-B10570C0A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54E90-3C90-DC41-9551-95419CF12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540226-8006-654D-9A08-E0851AF1E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2A0C54-35D5-AA40-9FFC-B2249FD2F1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070D4F-A90B-BD41-82AB-309DC2B90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B1DE84-5284-8C45-90F3-11124200C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75542-5EC0-C643-816C-F723027A9FE0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BCE278-9FE9-AA4E-B810-FA0902D74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9AB8D-AD42-424A-B55D-58777CC07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981F-F982-AB4D-948C-5D6C8556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5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D93C5-9047-C144-977F-550765D8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654D0F-DA34-4247-B261-697E6C574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75542-5EC0-C643-816C-F723027A9FE0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3B9EA-FFF1-5446-9E3B-7BCC4F928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50568-FB46-994A-BDF6-18D7D812E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981F-F982-AB4D-948C-5D6C8556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68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69C250-5193-DB47-BB3B-ACE68E26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75542-5EC0-C643-816C-F723027A9FE0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30EA7D-42CD-FF42-B6AB-911452C1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1D127-F2E0-A841-8F9E-C657247C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981F-F982-AB4D-948C-5D6C8556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99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FC1C4-20CA-824A-B0DC-F77C6B023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F9B2D-E0CD-4D45-BC5E-B17BA2F2C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85C5C0-854E-DD49-86D2-2FCA5D3D38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B23E6-5A10-3F4B-802E-6B775223A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75542-5EC0-C643-816C-F723027A9FE0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BE20C5-9CFA-1143-AC16-2AFF5F23A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3A0C4-0294-F744-85D5-93C67BD03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981F-F982-AB4D-948C-5D6C8556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4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D56C1-4A93-514B-8BAA-B06937FA4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8BFFC7-F243-6D40-AF0B-1CFA9C6B3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11088-4FA7-FE4A-B14A-4FE303264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9833B-46CA-B848-8914-6D2D3D2E7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75542-5EC0-C643-816C-F723027A9FE0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90275-0418-3141-933A-4BDD6A26F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BBD180-8166-2040-9A33-74D508841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7981F-F982-AB4D-948C-5D6C8556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67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91512F-CA32-B646-AD9E-12D889BC9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81B82-9A77-E34C-8100-4D1DF95AB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74B61-DABA-784E-BC81-EC99B4925C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75542-5EC0-C643-816C-F723027A9FE0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3FB56-F5F7-654A-A19C-6D5BA8291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ADA4E-3AAF-E841-A823-30CA3EDBA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7981F-F982-AB4D-948C-5D6C8556D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9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2.m4a"/><Relationship Id="rId7" Type="http://schemas.openxmlformats.org/officeDocument/2006/relationships/image" Target="../media/image2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10" Type="http://schemas.openxmlformats.org/officeDocument/2006/relationships/image" Target="../media/image36.pn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1767156"/>
            <a:ext cx="12192000" cy="17761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723900" y="2228249"/>
            <a:ext cx="10744200" cy="9948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</a:p>
          <a:p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10E8D3-35C9-9747-AF81-B5BA3CECFE32}"/>
              </a:ext>
            </a:extLst>
          </p:cNvPr>
          <p:cNvSpPr/>
          <p:nvPr/>
        </p:nvSpPr>
        <p:spPr>
          <a:xfrm>
            <a:off x="0" y="3740371"/>
            <a:ext cx="12192000" cy="4629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4" name="Title 14">
            <a:extLst>
              <a:ext uri="{FF2B5EF4-FFF2-40B4-BE49-F238E27FC236}">
                <a16:creationId xmlns:a16="http://schemas.microsoft.com/office/drawing/2014/main" id="{55923105-5EED-E449-A87D-E5942273F611}"/>
              </a:ext>
            </a:extLst>
          </p:cNvPr>
          <p:cNvSpPr txBox="1">
            <a:spLocks/>
          </p:cNvSpPr>
          <p:nvPr/>
        </p:nvSpPr>
        <p:spPr>
          <a:xfrm>
            <a:off x="6836228" y="3740371"/>
            <a:ext cx="5524502" cy="42330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XIA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Junzhe,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YANG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Baichen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HUANG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Zeyu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641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1141035"/>
            <a:ext cx="10763936" cy="4977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Method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Tried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#1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Hough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Line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altLang="zh-CN" sz="100" i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31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3010723"/>
            <a:ext cx="10763936" cy="25648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Major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drawbacks:</a:t>
            </a:r>
          </a:p>
          <a:p>
            <a:pPr marL="914400" lvl="1" indent="-4572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Need</a:t>
            </a:r>
            <a:r>
              <a:rPr lang="zh-CN" altLang="en-US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tune</a:t>
            </a:r>
            <a:r>
              <a:rPr lang="zh-CN" altLang="en-US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several</a:t>
            </a:r>
            <a:r>
              <a:rPr lang="zh-CN" altLang="en-US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hyperparameters</a:t>
            </a:r>
            <a:r>
              <a:rPr lang="zh-CN" altLang="en-US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Canny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edge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detector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Hough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line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fit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different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illumination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conditions,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which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leads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very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unstable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performance</a:t>
            </a:r>
          </a:p>
          <a:p>
            <a:pPr marL="914400" lvl="1" indent="-4572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Require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there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frame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where</a:t>
            </a:r>
            <a:r>
              <a:rPr lang="zh-CN" altLang="en-US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there</a:t>
            </a:r>
            <a:r>
              <a:rPr lang="zh-CN" altLang="en-US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are</a:t>
            </a:r>
            <a:r>
              <a:rPr lang="zh-CN" altLang="en-US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</a:t>
            </a:r>
            <a:r>
              <a:rPr lang="zh-CN" altLang="en-US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hands</a:t>
            </a:r>
            <a:r>
              <a:rPr lang="zh-CN" altLang="en-US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on</a:t>
            </a:r>
            <a:r>
              <a:rPr lang="zh-CN" altLang="en-US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because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flood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fill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algorithm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will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fail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if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there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hand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involving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in.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However,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can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not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guarantee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that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all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piano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videos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can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fulfil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this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requirement</a:t>
            </a:r>
          </a:p>
        </p:txBody>
      </p:sp>
    </p:spTree>
    <p:extLst>
      <p:ext uri="{BB962C8B-B14F-4D97-AF65-F5344CB8AC3E}">
        <p14:creationId xmlns:p14="http://schemas.microsoft.com/office/powerpoint/2010/main" val="1272594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1141035"/>
            <a:ext cx="10763936" cy="4977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Method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Tried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#2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Deep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Convolutional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Neural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Network</a:t>
            </a:r>
            <a:endParaRPr lang="en-US" altLang="zh-CN" sz="100" i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31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1928677"/>
            <a:ext cx="10763936" cy="231854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manually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labelled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coordinates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images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extracted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from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piano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playing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videos</a:t>
            </a:r>
          </a:p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Used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pretrained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Resnet-18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for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coordinates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regression</a:t>
            </a:r>
          </a:p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This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method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does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not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require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frame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with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empty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</a:t>
            </a:r>
            <a:endParaRPr lang="en-US" altLang="zh-CN" sz="22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1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899D58-FC9C-7447-B946-1ACB324EDEC4}"/>
                  </a:ext>
                </a:extLst>
              </p:cNvPr>
              <p:cNvSpPr txBox="1"/>
              <p:nvPr/>
            </p:nvSpPr>
            <p:spPr>
              <a:xfrm>
                <a:off x="2220163" y="4585946"/>
                <a:ext cx="7751674" cy="11251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zh-CN" altLang="en-US" sz="2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6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altLang="zh-CN" sz="2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altLang="zh-CN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US" altLang="zh-CN" sz="2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6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altLang="zh-CN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zh-CN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2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US" altLang="zh-CN" sz="2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6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nary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]+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899D58-FC9C-7447-B946-1ACB324ED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163" y="4585946"/>
                <a:ext cx="7751674" cy="1125180"/>
              </a:xfrm>
              <a:prstGeom prst="rect">
                <a:avLst/>
              </a:prstGeom>
              <a:blipFill>
                <a:blip r:embed="rId2"/>
                <a:stretch>
                  <a:fillRect t="-114444" b="-17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8883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1141035"/>
            <a:ext cx="10763936" cy="4977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Method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Tried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#2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Deep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Convolutional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Neural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Network</a:t>
            </a:r>
            <a:endParaRPr lang="en-US" altLang="zh-CN" sz="100" i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31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2610739"/>
            <a:ext cx="10763936" cy="231854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Major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Drawbacks:</a:t>
            </a:r>
          </a:p>
          <a:p>
            <a:pPr marL="914400" lvl="1" indent="-4572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Since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our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dataset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highly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homogeneous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because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are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extracted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from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around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65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videos,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tends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build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mapping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between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image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features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65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fixed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coordinate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sets,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which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made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model’s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performance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test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set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quite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undesirable</a:t>
            </a:r>
          </a:p>
          <a:p>
            <a:pPr marL="914400" lvl="1" indent="-4572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Computational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Expensive</a:t>
            </a: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1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6E5BD7-D37A-D041-A400-38C454E90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272" y="4170890"/>
            <a:ext cx="2070649" cy="2070649"/>
          </a:xfrm>
          <a:prstGeom prst="rect">
            <a:avLst/>
          </a:prstGeom>
        </p:spPr>
      </p:pic>
      <p:sp>
        <p:nvSpPr>
          <p:cNvPr id="12" name="Title 14">
            <a:extLst>
              <a:ext uri="{FF2B5EF4-FFF2-40B4-BE49-F238E27FC236}">
                <a16:creationId xmlns:a16="http://schemas.microsoft.com/office/drawing/2014/main" id="{199FBA30-DEDC-0349-BA76-D53B9F73FA28}"/>
              </a:ext>
            </a:extLst>
          </p:cNvPr>
          <p:cNvSpPr txBox="1">
            <a:spLocks/>
          </p:cNvSpPr>
          <p:nvPr/>
        </p:nvSpPr>
        <p:spPr>
          <a:xfrm>
            <a:off x="9332921" y="5901260"/>
            <a:ext cx="1709057" cy="34027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A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Failed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106120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1141035"/>
            <a:ext cx="10763936" cy="4977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Method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Tried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#3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Scale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Invariant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Feature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Transform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(SIFT)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endParaRPr lang="en-US" altLang="zh-CN" sz="100" i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itle 14">
                <a:extLst>
                  <a:ext uri="{FF2B5EF4-FFF2-40B4-BE49-F238E27FC236}">
                    <a16:creationId xmlns:a16="http://schemas.microsoft.com/office/drawing/2014/main" id="{68382779-1FA3-B04A-91CC-C331896FC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3534" y="1967183"/>
                <a:ext cx="10763936" cy="2547937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 anchor="b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 algn="l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  <a:buFontTx/>
                  <a:buChar char="-"/>
                </a:pP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Use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manually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labelled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dataset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in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method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#2</a:t>
                </a:r>
              </a:p>
              <a:p>
                <a:pPr marL="457200" indent="-457200" algn="l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  <a:buFontTx/>
                  <a:buChar char="-"/>
                </a:pP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In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each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image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in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dataset,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we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extract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SIFT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descriptors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2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1×128</m:t>
                        </m:r>
                      </m:sup>
                    </m:sSubSup>
                    <m:r>
                      <a:rPr lang="zh-CN" altLang="en-US" sz="22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 </m:t>
                    </m:r>
                    <m:r>
                      <a:rPr lang="en-US" altLang="zh-CN" sz="22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(</m:t>
                    </m:r>
                    <m:r>
                      <a:rPr lang="en-US" altLang="zh-CN" sz="22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𝑖</m:t>
                    </m:r>
                    <m:r>
                      <a:rPr lang="en-US" altLang="zh-CN" sz="22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=0, 1, 2,</m:t>
                    </m:r>
                    <m:r>
                      <a:rPr lang="zh-CN" altLang="en-US" sz="22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 </m:t>
                    </m:r>
                    <m:r>
                      <a:rPr lang="en-US" altLang="zh-CN" sz="22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3)</m:t>
                    </m:r>
                  </m:oMath>
                </a14:m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for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pixel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patches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containing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four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keyboard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corners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in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each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image.</a:t>
                </a:r>
              </a:p>
              <a:p>
                <a:pPr marL="457200" indent="-457200" algn="l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  <a:buFontTx/>
                  <a:buChar char="-"/>
                </a:pP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In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test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time,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we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derive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four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keyboard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corners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by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finding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point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whose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SIFT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descriptors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are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most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similar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to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ground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truths,</a:t>
                </a:r>
                <a:r>
                  <a:rPr lang="zh-CN" altLang="en-US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i.e.,</a:t>
                </a:r>
              </a:p>
            </p:txBody>
          </p:sp>
        </mc:Choice>
        <mc:Fallback xmlns="">
          <p:sp>
            <p:nvSpPr>
              <p:cNvPr id="31" name="Title 14">
                <a:extLst>
                  <a:ext uri="{FF2B5EF4-FFF2-40B4-BE49-F238E27FC236}">
                    <a16:creationId xmlns:a16="http://schemas.microsoft.com/office/drawing/2014/main" id="{68382779-1FA3-B04A-91CC-C331896FC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34" y="1967183"/>
                <a:ext cx="10763936" cy="2547937"/>
              </a:xfrm>
              <a:prstGeom prst="rect">
                <a:avLst/>
              </a:prstGeom>
              <a:blipFill>
                <a:blip r:embed="rId2"/>
                <a:stretch>
                  <a:fillRect l="-942" b="-445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FA9570-DB10-4742-8EAB-8B279FA8B28C}"/>
                  </a:ext>
                </a:extLst>
              </p:cNvPr>
              <p:cNvSpPr txBox="1"/>
              <p:nvPr/>
            </p:nvSpPr>
            <p:spPr>
              <a:xfrm>
                <a:off x="3034154" y="4846435"/>
                <a:ext cx="5558991" cy="11973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zh-CN" alt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64</m:t>
                              </m:r>
                            </m:sup>
                            <m:e>
                              <m:rad>
                                <m:radPr>
                                  <m:degHide m:val="on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128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𝑃</m:t>
                                                  </m:r>
                                                </m:sup>
                                              </m:sSubSup>
                                              <m:r>
                                                <a:rPr lang="en-US" altLang="zh-CN" sz="20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𝑖𝑗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altLang="zh-CN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rad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FA9570-DB10-4742-8EAB-8B279FA8B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154" y="4846435"/>
                <a:ext cx="5558991" cy="1197379"/>
              </a:xfrm>
              <a:prstGeom prst="rect">
                <a:avLst/>
              </a:prstGeom>
              <a:blipFill>
                <a:blip r:embed="rId3"/>
                <a:stretch>
                  <a:fillRect t="-68421" b="-11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1078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1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Keypress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714032" y="1369672"/>
            <a:ext cx="10763936" cy="109514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Given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standardized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image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(maybe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with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images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neighbor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frames),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determine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whether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each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pressed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or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not.</a:t>
            </a:r>
            <a:endParaRPr lang="en-US" altLang="zh-CN" sz="1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598B93-CBCB-B846-809A-6CE66F5C3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50" y="3798056"/>
            <a:ext cx="5613400" cy="673100"/>
          </a:xfrm>
          <a:prstGeom prst="rect">
            <a:avLst/>
          </a:prstGeom>
        </p:spPr>
      </p:pic>
      <p:sp>
        <p:nvSpPr>
          <p:cNvPr id="25" name="Title 14">
            <a:extLst>
              <a:ext uri="{FF2B5EF4-FFF2-40B4-BE49-F238E27FC236}">
                <a16:creationId xmlns:a16="http://schemas.microsoft.com/office/drawing/2014/main" id="{7319681D-D0AC-8F40-ABEF-D2984D9250B6}"/>
              </a:ext>
            </a:extLst>
          </p:cNvPr>
          <p:cNvSpPr txBox="1">
            <a:spLocks/>
          </p:cNvSpPr>
          <p:nvPr/>
        </p:nvSpPr>
        <p:spPr>
          <a:xfrm>
            <a:off x="2707103" y="4804828"/>
            <a:ext cx="2042893" cy="34028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Extracted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Keyboard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67A55D-D915-5842-A552-A46310A20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464" y="3794479"/>
            <a:ext cx="2288760" cy="6766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D2D218-347C-6844-BC86-BC34F0AF2A12}"/>
              </a:ext>
            </a:extLst>
          </p:cNvPr>
          <p:cNvSpPr/>
          <p:nvPr/>
        </p:nvSpPr>
        <p:spPr>
          <a:xfrm>
            <a:off x="9891464" y="3794479"/>
            <a:ext cx="112426" cy="676677"/>
          </a:xfrm>
          <a:prstGeom prst="rect">
            <a:avLst/>
          </a:prstGeom>
          <a:solidFill>
            <a:schemeClr val="accent2">
              <a:lumMod val="60000"/>
              <a:lumOff val="4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4">
            <a:extLst>
              <a:ext uri="{FF2B5EF4-FFF2-40B4-BE49-F238E27FC236}">
                <a16:creationId xmlns:a16="http://schemas.microsoft.com/office/drawing/2014/main" id="{D9C4F292-AEEC-6246-9C80-65AEE5C05A4C}"/>
              </a:ext>
            </a:extLst>
          </p:cNvPr>
          <p:cNvSpPr txBox="1">
            <a:spLocks/>
          </p:cNvSpPr>
          <p:nvPr/>
        </p:nvSpPr>
        <p:spPr>
          <a:xfrm>
            <a:off x="9254876" y="4833870"/>
            <a:ext cx="1273175" cy="33523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Pressed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2281016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Keypress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14">
                <a:extLst>
                  <a:ext uri="{FF2B5EF4-FFF2-40B4-BE49-F238E27FC236}">
                    <a16:creationId xmlns:a16="http://schemas.microsoft.com/office/drawing/2014/main" id="{68382779-1FA3-B04A-91CC-C331896FC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3534" y="3718355"/>
                <a:ext cx="11496001" cy="1134333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 anchor="b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</a:pPr>
                <a:r>
                  <a:rPr lang="en-US" altLang="zh-CN" sz="2600" b="1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Data</a:t>
                </a:r>
                <a:r>
                  <a:rPr lang="zh-CN" altLang="en-US" sz="2600" b="1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b="1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Preprocessing</a:t>
                </a:r>
              </a:p>
              <a:p>
                <a:pPr algn="l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</a:pP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data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fed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to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model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is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concatenation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of:</a:t>
                </a:r>
              </a:p>
              <a:p>
                <a:pPr marL="457200" indent="-457200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  <a:buFontTx/>
                  <a:buChar char="-"/>
                </a:pP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Raw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image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600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of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600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𝑖</m:t>
                    </m:r>
                  </m:oMath>
                </a14:m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-</a:t>
                </a:r>
                <a:r>
                  <a:rPr lang="en-US" altLang="zh-CN" sz="2600" dirty="0" err="1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frame</a:t>
                </a:r>
              </a:p>
              <a:p>
                <a:pPr marL="457200" indent="-457200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  <a:buFontTx/>
                  <a:buChar char="-"/>
                </a:pP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Forward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positive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difference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of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600" dirty="0">
                  <a:solidFill>
                    <a:schemeClr val="bg2">
                      <a:lumMod val="25000"/>
                    </a:schemeClr>
                  </a:solidFill>
                  <a:latin typeface="Palatino Linotype" panose="02040502050505030304" pitchFamily="18" charset="0"/>
                  <a:cs typeface="Palace Script MT" panose="020F0502020204030204" pitchFamily="34" charset="0"/>
                </a:endParaRPr>
              </a:p>
              <a:p>
                <a:pPr marL="457200" indent="-457200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  <a:buFontTx/>
                  <a:buChar char="-"/>
                </a:pP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Backward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positive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difference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of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600" dirty="0">
                  <a:solidFill>
                    <a:schemeClr val="bg2">
                      <a:lumMod val="25000"/>
                    </a:schemeClr>
                  </a:solidFill>
                  <a:latin typeface="Palatino Linotype" panose="02040502050505030304" pitchFamily="18" charset="0"/>
                  <a:cs typeface="Palace Script MT" panose="020F0502020204030204" pitchFamily="34" charset="0"/>
                </a:endParaRPr>
              </a:p>
              <a:p>
                <a:pPr lvl="1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  <m:t>𝑖𝑛𝑝𝑢𝑡</m:t>
                          </m:r>
                        </m:sub>
                      </m:sSub>
                      <m:r>
                        <a:rPr lang="en-US" altLang="zh-CN" sz="26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Palace Script MT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6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Palace Script MT" panose="020F0502020204030204" pitchFamily="34" charset="0"/>
                        </a:rPr>
                        <m:t>⊕</m:t>
                      </m:r>
                      <m:r>
                        <a:rPr lang="en-US" altLang="zh-CN" sz="26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Palace Script MT" panose="020F0502020204030204" pitchFamily="34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6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Palace Script MT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  <m:t>𝑖</m:t>
                          </m:r>
                          <m: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6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Palace Script MT" panose="020F0502020204030204" pitchFamily="34" charset="0"/>
                        </a:rPr>
                        <m:t>|⊕</m:t>
                      </m:r>
                      <m:r>
                        <a:rPr lang="en-US" altLang="zh-CN" sz="26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Palace Script MT" panose="020F0502020204030204" pitchFamily="34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  <m:t>𝑖</m:t>
                          </m:r>
                          <m: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6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Palace Script MT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6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Palace Script MT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6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Palace Script MT" panose="020F0502020204030204" pitchFamily="34" charset="0"/>
                        </a:rPr>
                        <m:t>|</m:t>
                      </m:r>
                    </m:oMath>
                  </m:oMathPara>
                </a14:m>
                <a:endParaRPr lang="en-US" altLang="zh-CN" sz="2600" dirty="0">
                  <a:solidFill>
                    <a:schemeClr val="bg2">
                      <a:lumMod val="25000"/>
                    </a:schemeClr>
                  </a:solidFill>
                  <a:latin typeface="Palatino Linotype" panose="02040502050505030304" pitchFamily="18" charset="0"/>
                  <a:cs typeface="Palace Script MT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itle 14">
                <a:extLst>
                  <a:ext uri="{FF2B5EF4-FFF2-40B4-BE49-F238E27FC236}">
                    <a16:creationId xmlns:a16="http://schemas.microsoft.com/office/drawing/2014/main" id="{68382779-1FA3-B04A-91CC-C331896FC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34" y="3718355"/>
                <a:ext cx="11496001" cy="1134333"/>
              </a:xfrm>
              <a:prstGeom prst="rect">
                <a:avLst/>
              </a:prstGeom>
              <a:blipFill>
                <a:blip r:embed="rId2"/>
                <a:stretch>
                  <a:fillRect l="-1104" t="-21777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4">
            <a:extLst>
              <a:ext uri="{FF2B5EF4-FFF2-40B4-BE49-F238E27FC236}">
                <a16:creationId xmlns:a16="http://schemas.microsoft.com/office/drawing/2014/main" id="{3031FDB8-D573-324F-9CEB-9319E9816CD1}"/>
              </a:ext>
            </a:extLst>
          </p:cNvPr>
          <p:cNvSpPr txBox="1">
            <a:spLocks/>
          </p:cNvSpPr>
          <p:nvPr/>
        </p:nvSpPr>
        <p:spPr>
          <a:xfrm>
            <a:off x="573534" y="2472483"/>
            <a:ext cx="10031873" cy="228796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1C2A0E-8823-4144-A9C8-CCADC2F5BAB3}"/>
              </a:ext>
            </a:extLst>
          </p:cNvPr>
          <p:cNvSpPr/>
          <p:nvPr/>
        </p:nvSpPr>
        <p:spPr>
          <a:xfrm>
            <a:off x="239475" y="4908252"/>
            <a:ext cx="11496001" cy="1099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include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difference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information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because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it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involves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time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information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change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status,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which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is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helpful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for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determining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whether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they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are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pressed</a:t>
            </a:r>
          </a:p>
        </p:txBody>
      </p:sp>
    </p:spTree>
    <p:extLst>
      <p:ext uri="{BB962C8B-B14F-4D97-AF65-F5344CB8AC3E}">
        <p14:creationId xmlns:p14="http://schemas.microsoft.com/office/powerpoint/2010/main" val="2003404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Keypress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5062440"/>
            <a:ext cx="11044932" cy="11343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Models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Tried</a:t>
            </a:r>
          </a:p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#1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-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Receive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whole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output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confidences whether each key is pressed</a:t>
            </a:r>
          </a:p>
          <a:p>
            <a:pPr marL="457200" indent="-4572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#2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-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Receive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single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output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confidence whether this key is pressed</a:t>
            </a:r>
          </a:p>
          <a:p>
            <a:pPr marL="457200" indent="-4572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#3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-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Receive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single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together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with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its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two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neighbor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output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confidence whether the center key is pressed</a:t>
            </a:r>
          </a:p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3031FDB8-D573-324F-9CEB-9319E9816CD1}"/>
              </a:ext>
            </a:extLst>
          </p:cNvPr>
          <p:cNvSpPr txBox="1">
            <a:spLocks/>
          </p:cNvSpPr>
          <p:nvPr/>
        </p:nvSpPr>
        <p:spPr>
          <a:xfrm>
            <a:off x="573534" y="2472483"/>
            <a:ext cx="10031873" cy="228796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103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Keypress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1338149"/>
            <a:ext cx="11044932" cy="11343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Loss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Function</a:t>
            </a: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use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Binary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Cross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Entropy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this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task:</a:t>
            </a: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3031FDB8-D573-324F-9CEB-9319E9816CD1}"/>
              </a:ext>
            </a:extLst>
          </p:cNvPr>
          <p:cNvSpPr txBox="1">
            <a:spLocks/>
          </p:cNvSpPr>
          <p:nvPr/>
        </p:nvSpPr>
        <p:spPr>
          <a:xfrm>
            <a:off x="573534" y="2472483"/>
            <a:ext cx="10031873" cy="228796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">
                <a:extLst>
                  <a:ext uri="{FF2B5EF4-FFF2-40B4-BE49-F238E27FC236}">
                    <a16:creationId xmlns:a16="http://schemas.microsoft.com/office/drawing/2014/main" id="{B8899D58-FC9C-7447-B946-1ACB324EDEC4}"/>
                  </a:ext>
                </a:extLst>
              </p:cNvPr>
              <p:cNvSpPr txBox="1"/>
              <p:nvPr/>
            </p:nvSpPr>
            <p:spPr>
              <a:xfrm>
                <a:off x="774857" y="3429000"/>
                <a:ext cx="10843609" cy="968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zh-CN" altLang="en-US" sz="2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6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altLang="zh-CN" sz="26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zh-CN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6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d>
                                    <m:dPr>
                                      <m:ctrlPr>
                                        <a:rPr lang="en-US" altLang="zh-CN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sz="2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+(1−</m:t>
                          </m:r>
                          <m:sSub>
                            <m:sSubPr>
                              <m:ctrlP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func>
                                <m:funcPr>
                                  <m:ctrlP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6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d>
                                    <m:dPr>
                                      <m:ctrlPr>
                                        <a:rPr lang="en-US" altLang="zh-CN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sz="26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zh-CN" sz="2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]+</m:t>
                          </m:r>
                          <m:r>
                            <a:rPr lang="en-US" altLang="zh-CN" sz="2600" i="1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3" name="TextBox 1">
                <a:extLst>
                  <a:ext uri="{FF2B5EF4-FFF2-40B4-BE49-F238E27FC236}">
                    <a16:creationId xmlns:a16="http://schemas.microsoft.com/office/drawing/2014/main" id="{B8899D58-FC9C-7447-B946-1ACB324ED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57" y="3429000"/>
                <a:ext cx="10843609" cy="968791"/>
              </a:xfrm>
              <a:prstGeom prst="rect">
                <a:avLst/>
              </a:prstGeom>
              <a:blipFill>
                <a:blip r:embed="rId2"/>
                <a:stretch>
                  <a:fillRect t="-149351" b="-20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1390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Keypress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1158766"/>
            <a:ext cx="11044932" cy="56151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#1</a:t>
            </a: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3031FDB8-D573-324F-9CEB-9319E9816CD1}"/>
              </a:ext>
            </a:extLst>
          </p:cNvPr>
          <p:cNvSpPr txBox="1">
            <a:spLocks/>
          </p:cNvSpPr>
          <p:nvPr/>
        </p:nvSpPr>
        <p:spPr>
          <a:xfrm>
            <a:off x="573534" y="2472483"/>
            <a:ext cx="10031873" cy="228796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598B93-CBCB-B846-809A-6CE66F5C3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869423"/>
            <a:ext cx="5613400" cy="673100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199FBA30-DEDC-0349-BA76-D53B9F73FA28}"/>
              </a:ext>
            </a:extLst>
          </p:cNvPr>
          <p:cNvSpPr txBox="1">
            <a:spLocks/>
          </p:cNvSpPr>
          <p:nvPr/>
        </p:nvSpPr>
        <p:spPr>
          <a:xfrm>
            <a:off x="2457682" y="2581888"/>
            <a:ext cx="1663236" cy="34027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Input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Raw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Image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F54A6-961A-5C46-BF39-732141688DF8}"/>
              </a:ext>
            </a:extLst>
          </p:cNvPr>
          <p:cNvSpPr/>
          <p:nvPr/>
        </p:nvSpPr>
        <p:spPr>
          <a:xfrm>
            <a:off x="6370520" y="1023801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16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8C4E7E-1CB2-8C4C-B368-75F7C0BD4A7F}"/>
              </a:ext>
            </a:extLst>
          </p:cNvPr>
          <p:cNvSpPr/>
          <p:nvPr/>
        </p:nvSpPr>
        <p:spPr>
          <a:xfrm>
            <a:off x="6370520" y="1690810"/>
            <a:ext cx="5522466" cy="2788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err="1"/>
              <a:t>Maxpool</a:t>
            </a:r>
            <a:r>
              <a:rPr lang="zh-CN" altLang="en-US" sz="1500" dirty="0"/>
              <a:t> </a:t>
            </a:r>
            <a:r>
              <a:rPr lang="en-US" altLang="zh-CN" sz="1500" dirty="0"/>
              <a:t>2</a:t>
            </a:r>
            <a:r>
              <a:rPr lang="zh-CN" altLang="en-US" sz="1500" dirty="0"/>
              <a:t>*</a:t>
            </a:r>
            <a:r>
              <a:rPr lang="en-US" altLang="zh-CN" sz="1500" dirty="0"/>
              <a:t>2</a:t>
            </a:r>
            <a:endParaRPr lang="en-US" sz="15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3CEC8A-C175-E248-9831-4C1A084447F8}"/>
              </a:ext>
            </a:extLst>
          </p:cNvPr>
          <p:cNvSpPr/>
          <p:nvPr/>
        </p:nvSpPr>
        <p:spPr>
          <a:xfrm>
            <a:off x="6370520" y="1331262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16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80E157-09EC-6C45-8F31-235BFB38E0F8}"/>
              </a:ext>
            </a:extLst>
          </p:cNvPr>
          <p:cNvSpPr/>
          <p:nvPr/>
        </p:nvSpPr>
        <p:spPr>
          <a:xfrm>
            <a:off x="6370520" y="2039738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32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E8CDC4-4B0B-C244-BE95-45A7862B6ABE}"/>
              </a:ext>
            </a:extLst>
          </p:cNvPr>
          <p:cNvSpPr/>
          <p:nvPr/>
        </p:nvSpPr>
        <p:spPr>
          <a:xfrm>
            <a:off x="6370520" y="2347199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32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0E4311-9695-4445-BD69-E0E650C5A026}"/>
              </a:ext>
            </a:extLst>
          </p:cNvPr>
          <p:cNvSpPr/>
          <p:nvPr/>
        </p:nvSpPr>
        <p:spPr>
          <a:xfrm>
            <a:off x="6370520" y="2692642"/>
            <a:ext cx="5522466" cy="2788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err="1"/>
              <a:t>Maxpool</a:t>
            </a:r>
            <a:r>
              <a:rPr lang="zh-CN" altLang="en-US" sz="1500" dirty="0"/>
              <a:t> </a:t>
            </a:r>
            <a:r>
              <a:rPr lang="en-US" altLang="zh-CN" sz="1500" dirty="0"/>
              <a:t>2</a:t>
            </a:r>
            <a:r>
              <a:rPr lang="zh-CN" altLang="en-US" sz="1500" dirty="0"/>
              <a:t>*</a:t>
            </a:r>
            <a:r>
              <a:rPr lang="en-US" altLang="zh-CN" sz="1500" dirty="0"/>
              <a:t>2</a:t>
            </a:r>
            <a:endParaRPr lang="en-US" sz="15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ABF824-D4F3-EE47-8BB4-8EB2FCB07BF4}"/>
              </a:ext>
            </a:extLst>
          </p:cNvPr>
          <p:cNvSpPr/>
          <p:nvPr/>
        </p:nvSpPr>
        <p:spPr>
          <a:xfrm>
            <a:off x="6370520" y="3037924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64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5375C2-2C8E-594F-A548-E8A3B4116E20}"/>
              </a:ext>
            </a:extLst>
          </p:cNvPr>
          <p:cNvSpPr/>
          <p:nvPr/>
        </p:nvSpPr>
        <p:spPr>
          <a:xfrm>
            <a:off x="6370520" y="3345385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64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9193B5-B506-C445-8C0B-6BC6787AB16C}"/>
              </a:ext>
            </a:extLst>
          </p:cNvPr>
          <p:cNvSpPr/>
          <p:nvPr/>
        </p:nvSpPr>
        <p:spPr>
          <a:xfrm>
            <a:off x="6370520" y="3707944"/>
            <a:ext cx="5522466" cy="2788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err="1"/>
              <a:t>Maxpool</a:t>
            </a:r>
            <a:r>
              <a:rPr lang="zh-CN" altLang="en-US" sz="1500" dirty="0"/>
              <a:t> </a:t>
            </a:r>
            <a:r>
              <a:rPr lang="en-US" altLang="zh-CN" sz="1500" dirty="0"/>
              <a:t>2</a:t>
            </a:r>
            <a:r>
              <a:rPr lang="zh-CN" altLang="en-US" sz="1500" dirty="0"/>
              <a:t>*</a:t>
            </a:r>
            <a:r>
              <a:rPr lang="en-US" altLang="zh-CN" sz="1500" dirty="0"/>
              <a:t>2</a:t>
            </a:r>
            <a:endParaRPr lang="en-US" sz="15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9AF4D1-D702-8E48-9CAA-4F2C66CCCBDF}"/>
              </a:ext>
            </a:extLst>
          </p:cNvPr>
          <p:cNvSpPr/>
          <p:nvPr/>
        </p:nvSpPr>
        <p:spPr>
          <a:xfrm>
            <a:off x="6370520" y="4062580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128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B4A9C1-9040-334D-A9F5-9761EEB2B68E}"/>
              </a:ext>
            </a:extLst>
          </p:cNvPr>
          <p:cNvSpPr/>
          <p:nvPr/>
        </p:nvSpPr>
        <p:spPr>
          <a:xfrm>
            <a:off x="6370520" y="4370041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128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A5884D-6AF3-1848-8A8C-5AD87B393EAA}"/>
              </a:ext>
            </a:extLst>
          </p:cNvPr>
          <p:cNvSpPr/>
          <p:nvPr/>
        </p:nvSpPr>
        <p:spPr>
          <a:xfrm>
            <a:off x="6370520" y="5053718"/>
            <a:ext cx="5522466" cy="2788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/>
              <a:t>FC</a:t>
            </a:r>
            <a:r>
              <a:rPr lang="zh-CN" altLang="en-US" sz="1500" dirty="0"/>
              <a:t> </a:t>
            </a:r>
            <a:r>
              <a:rPr lang="en-US" altLang="zh-CN" sz="1500" dirty="0"/>
              <a:t>1024</a:t>
            </a:r>
            <a:endParaRPr lang="en-US" sz="15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E4D79E-71EF-D343-BC5B-693F9C6FEA8A}"/>
              </a:ext>
            </a:extLst>
          </p:cNvPr>
          <p:cNvSpPr/>
          <p:nvPr/>
        </p:nvSpPr>
        <p:spPr>
          <a:xfrm>
            <a:off x="6370520" y="5706062"/>
            <a:ext cx="5522466" cy="2788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/>
              <a:t>FC</a:t>
            </a:r>
            <a:r>
              <a:rPr lang="zh-CN" altLang="en-US" sz="1500" dirty="0"/>
              <a:t> </a:t>
            </a:r>
            <a:r>
              <a:rPr lang="en-US" altLang="zh-CN" sz="1500" dirty="0"/>
              <a:t>88</a:t>
            </a:r>
            <a:endParaRPr lang="en-US" sz="15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DE4E974-C439-2248-BA43-23A356231BAD}"/>
              </a:ext>
            </a:extLst>
          </p:cNvPr>
          <p:cNvSpPr/>
          <p:nvPr/>
        </p:nvSpPr>
        <p:spPr>
          <a:xfrm>
            <a:off x="6370520" y="6030768"/>
            <a:ext cx="5522466" cy="2788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/>
              <a:t>Sigmoid</a:t>
            </a:r>
            <a:endParaRPr lang="en-US" sz="1500" dirty="0"/>
          </a:p>
        </p:txBody>
      </p:sp>
      <p:sp>
        <p:nvSpPr>
          <p:cNvPr id="33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299014" y="4038191"/>
            <a:ext cx="5796986" cy="200204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Pros:</a:t>
            </a:r>
            <a:r>
              <a:rPr lang="zh-CN" altLang="en-US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segmentation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needed,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easy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prepare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data</a:t>
            </a:r>
          </a:p>
          <a:p>
            <a:pPr marL="457200" indent="-4572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Cons:</a:t>
            </a:r>
            <a:r>
              <a:rPr lang="zh-CN" altLang="en-US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Some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are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pressed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frequently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train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set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while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some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are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rarely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pressed.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This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unbalance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leads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weakness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detecting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some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keys’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conditions</a:t>
            </a:r>
            <a:endParaRPr lang="en-US" altLang="zh-CN" sz="22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1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B786EA-281B-0D4D-A1C5-46FDC1D0A674}"/>
              </a:ext>
            </a:extLst>
          </p:cNvPr>
          <p:cNvSpPr/>
          <p:nvPr/>
        </p:nvSpPr>
        <p:spPr>
          <a:xfrm>
            <a:off x="6370520" y="4715148"/>
            <a:ext cx="5522466" cy="2788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err="1"/>
              <a:t>Maxpool</a:t>
            </a:r>
            <a:r>
              <a:rPr lang="zh-CN" altLang="en-US" sz="1500" dirty="0"/>
              <a:t> </a:t>
            </a:r>
            <a:r>
              <a:rPr lang="en-US" altLang="zh-CN" sz="1500" dirty="0"/>
              <a:t>2</a:t>
            </a:r>
            <a:r>
              <a:rPr lang="zh-CN" altLang="en-US" sz="1500" dirty="0"/>
              <a:t>*</a:t>
            </a:r>
            <a:r>
              <a:rPr lang="en-US" altLang="zh-CN" sz="1500" dirty="0"/>
              <a:t>2</a:t>
            </a:r>
            <a:endParaRPr lang="en-US" sz="1500" dirty="0"/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FAC7FEE0-BE11-4CC1-B7D0-1CA0FE76A044}"/>
              </a:ext>
            </a:extLst>
          </p:cNvPr>
          <p:cNvSpPr/>
          <p:nvPr/>
        </p:nvSpPr>
        <p:spPr>
          <a:xfrm>
            <a:off x="6370520" y="5357087"/>
            <a:ext cx="5522466" cy="2788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altLang="zh-CN" sz="1500" dirty="0"/>
              <a:t>Dropout 0.5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082645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Keypress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1158766"/>
            <a:ext cx="11044932" cy="56151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#2</a:t>
            </a: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3031FDB8-D573-324F-9CEB-9319E9816CD1}"/>
              </a:ext>
            </a:extLst>
          </p:cNvPr>
          <p:cNvSpPr txBox="1">
            <a:spLocks/>
          </p:cNvSpPr>
          <p:nvPr/>
        </p:nvSpPr>
        <p:spPr>
          <a:xfrm>
            <a:off x="573534" y="2472483"/>
            <a:ext cx="10031873" cy="228796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199FBA30-DEDC-0349-BA76-D53B9F73FA28}"/>
              </a:ext>
            </a:extLst>
          </p:cNvPr>
          <p:cNvSpPr txBox="1">
            <a:spLocks/>
          </p:cNvSpPr>
          <p:nvPr/>
        </p:nvSpPr>
        <p:spPr>
          <a:xfrm>
            <a:off x="2684659" y="2211287"/>
            <a:ext cx="1663236" cy="34027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Input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Raw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Image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F54A6-961A-5C46-BF39-732141688DF8}"/>
              </a:ext>
            </a:extLst>
          </p:cNvPr>
          <p:cNvSpPr/>
          <p:nvPr/>
        </p:nvSpPr>
        <p:spPr>
          <a:xfrm>
            <a:off x="6370520" y="1928638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16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8C4E7E-1CB2-8C4C-B368-75F7C0BD4A7F}"/>
              </a:ext>
            </a:extLst>
          </p:cNvPr>
          <p:cNvSpPr/>
          <p:nvPr/>
        </p:nvSpPr>
        <p:spPr>
          <a:xfrm>
            <a:off x="6370520" y="2595647"/>
            <a:ext cx="5522466" cy="2788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err="1"/>
              <a:t>Maxpool</a:t>
            </a:r>
            <a:r>
              <a:rPr lang="zh-CN" altLang="en-US" sz="1500" dirty="0"/>
              <a:t> </a:t>
            </a:r>
            <a:r>
              <a:rPr lang="en-US" altLang="zh-CN" sz="1500" dirty="0"/>
              <a:t>2</a:t>
            </a:r>
            <a:r>
              <a:rPr lang="zh-CN" altLang="en-US" sz="1500" dirty="0"/>
              <a:t>*</a:t>
            </a:r>
            <a:r>
              <a:rPr lang="en-US" altLang="zh-CN" sz="1500" dirty="0"/>
              <a:t>2</a:t>
            </a:r>
            <a:endParaRPr lang="en-US" sz="15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3CEC8A-C175-E248-9831-4C1A084447F8}"/>
              </a:ext>
            </a:extLst>
          </p:cNvPr>
          <p:cNvSpPr/>
          <p:nvPr/>
        </p:nvSpPr>
        <p:spPr>
          <a:xfrm>
            <a:off x="6370520" y="2236099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16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80E157-09EC-6C45-8F31-235BFB38E0F8}"/>
              </a:ext>
            </a:extLst>
          </p:cNvPr>
          <p:cNvSpPr/>
          <p:nvPr/>
        </p:nvSpPr>
        <p:spPr>
          <a:xfrm>
            <a:off x="6370520" y="2962260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32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E8CDC4-4B0B-C244-BE95-45A7862B6ABE}"/>
              </a:ext>
            </a:extLst>
          </p:cNvPr>
          <p:cNvSpPr/>
          <p:nvPr/>
        </p:nvSpPr>
        <p:spPr>
          <a:xfrm>
            <a:off x="6370520" y="3269721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32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A5884D-6AF3-1848-8A8C-5AD87B393EAA}"/>
              </a:ext>
            </a:extLst>
          </p:cNvPr>
          <p:cNvSpPr/>
          <p:nvPr/>
        </p:nvSpPr>
        <p:spPr>
          <a:xfrm>
            <a:off x="6370520" y="3971752"/>
            <a:ext cx="5522466" cy="2788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/>
              <a:t>FC</a:t>
            </a:r>
            <a:r>
              <a:rPr lang="zh-CN" altLang="en-US" sz="1500" dirty="0"/>
              <a:t> </a:t>
            </a:r>
            <a:r>
              <a:rPr lang="en-US" altLang="zh-CN" sz="1500" dirty="0"/>
              <a:t>512</a:t>
            </a:r>
            <a:endParaRPr lang="en-US" sz="15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E4D79E-71EF-D343-BC5B-693F9C6FEA8A}"/>
              </a:ext>
            </a:extLst>
          </p:cNvPr>
          <p:cNvSpPr/>
          <p:nvPr/>
        </p:nvSpPr>
        <p:spPr>
          <a:xfrm>
            <a:off x="6370520" y="4626653"/>
            <a:ext cx="5522466" cy="2788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/>
              <a:t>FC</a:t>
            </a:r>
            <a:r>
              <a:rPr lang="zh-CN" altLang="en-US" sz="1500" dirty="0"/>
              <a:t> </a:t>
            </a:r>
            <a:r>
              <a:rPr lang="en-US" altLang="zh-CN" sz="1500" dirty="0"/>
              <a:t>1</a:t>
            </a:r>
            <a:endParaRPr lang="en-US" sz="15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DE4E974-C439-2248-BA43-23A356231BAD}"/>
              </a:ext>
            </a:extLst>
          </p:cNvPr>
          <p:cNvSpPr/>
          <p:nvPr/>
        </p:nvSpPr>
        <p:spPr>
          <a:xfrm>
            <a:off x="6370520" y="4998317"/>
            <a:ext cx="5522466" cy="2788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/>
              <a:t>Sigmoid</a:t>
            </a:r>
            <a:endParaRPr lang="en-US" sz="1500" dirty="0"/>
          </a:p>
        </p:txBody>
      </p:sp>
      <p:sp>
        <p:nvSpPr>
          <p:cNvPr id="32" name="Title 14">
            <a:extLst>
              <a:ext uri="{FF2B5EF4-FFF2-40B4-BE49-F238E27FC236}">
                <a16:creationId xmlns:a16="http://schemas.microsoft.com/office/drawing/2014/main" id="{088F1107-4369-DB49-9FC4-FF5A36FB954D}"/>
              </a:ext>
            </a:extLst>
          </p:cNvPr>
          <p:cNvSpPr txBox="1">
            <a:spLocks/>
          </p:cNvSpPr>
          <p:nvPr/>
        </p:nvSpPr>
        <p:spPr>
          <a:xfrm>
            <a:off x="8066580" y="5342878"/>
            <a:ext cx="2130346" cy="3592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Network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Architecture</a:t>
            </a:r>
          </a:p>
        </p:txBody>
      </p:sp>
      <p:sp>
        <p:nvSpPr>
          <p:cNvPr id="33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301571" y="4865034"/>
            <a:ext cx="5796986" cy="138414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Pros:</a:t>
            </a:r>
            <a:r>
              <a:rPr lang="zh-CN" altLang="en-US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Higher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accuracy,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won’t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affected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frequency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unbalance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#1</a:t>
            </a:r>
          </a:p>
          <a:p>
            <a:pPr marL="457200" indent="-4572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Cons: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Longer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running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time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since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every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should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fed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into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/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Need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train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two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for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white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black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respectively</a:t>
            </a:r>
            <a:endParaRPr lang="en-US" altLang="zh-CN" sz="1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30B84F-918E-4549-91FE-CB149D2B9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337" y="1790838"/>
            <a:ext cx="228600" cy="13716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715C2DB-3D9B-7849-BDAD-33D314581509}"/>
              </a:ext>
            </a:extLst>
          </p:cNvPr>
          <p:cNvSpPr/>
          <p:nvPr/>
        </p:nvSpPr>
        <p:spPr>
          <a:xfrm>
            <a:off x="6370520" y="3616466"/>
            <a:ext cx="5522466" cy="2788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err="1"/>
              <a:t>Maxpool</a:t>
            </a:r>
            <a:r>
              <a:rPr lang="zh-CN" altLang="en-US" sz="1500" dirty="0"/>
              <a:t> </a:t>
            </a:r>
            <a:r>
              <a:rPr lang="en-US" altLang="zh-CN" sz="1500" dirty="0"/>
              <a:t>2</a:t>
            </a:r>
            <a:r>
              <a:rPr lang="zh-CN" altLang="en-US" sz="1500" dirty="0"/>
              <a:t>*</a:t>
            </a:r>
            <a:r>
              <a:rPr lang="en-US" altLang="zh-CN" sz="1500" dirty="0"/>
              <a:t>2</a:t>
            </a:r>
            <a:endParaRPr lang="en-US" sz="1500" dirty="0"/>
          </a:p>
        </p:txBody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69A8465F-8DED-4F7D-B7EC-D49BE7F43C56}"/>
              </a:ext>
            </a:extLst>
          </p:cNvPr>
          <p:cNvSpPr/>
          <p:nvPr/>
        </p:nvSpPr>
        <p:spPr>
          <a:xfrm>
            <a:off x="6370520" y="4275846"/>
            <a:ext cx="5522466" cy="2788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altLang="zh-CN" sz="1500" dirty="0"/>
              <a:t>Dropout 0.5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646535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1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152910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Problem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Overview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4">
                <a:extLst>
                  <a:ext uri="{FF2B5EF4-FFF2-40B4-BE49-F238E27FC236}">
                    <a16:creationId xmlns:a16="http://schemas.microsoft.com/office/drawing/2014/main" id="{68382779-1FA3-B04A-91CC-C331896FC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7605" y="2594059"/>
                <a:ext cx="11236790" cy="1742908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</a:pP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Given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a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b="1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muted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piano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playing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video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𝑉</m:t>
                    </m:r>
                  </m:oMath>
                </a14:m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(overhead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angle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preferred)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where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each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key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can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be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seen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clearly,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we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want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to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know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what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notes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are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actually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being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played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and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regenerate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piano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sound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for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this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video.</a:t>
                </a:r>
              </a:p>
            </p:txBody>
          </p:sp>
        </mc:Choice>
        <mc:Fallback xmlns="">
          <p:sp>
            <p:nvSpPr>
              <p:cNvPr id="40" name="Title 14">
                <a:extLst>
                  <a:ext uri="{FF2B5EF4-FFF2-40B4-BE49-F238E27FC236}">
                    <a16:creationId xmlns:a16="http://schemas.microsoft.com/office/drawing/2014/main" id="{68382779-1FA3-B04A-91CC-C331896FC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05" y="2594059"/>
                <a:ext cx="11236790" cy="1742908"/>
              </a:xfrm>
              <a:prstGeom prst="rect">
                <a:avLst/>
              </a:prstGeom>
              <a:blipFill>
                <a:blip r:embed="rId2"/>
                <a:stretch>
                  <a:fillRect l="-904" b="-948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446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Keypress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1158766"/>
            <a:ext cx="11044932" cy="56151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#3</a:t>
            </a: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3031FDB8-D573-324F-9CEB-9319E9816CD1}"/>
              </a:ext>
            </a:extLst>
          </p:cNvPr>
          <p:cNvSpPr txBox="1">
            <a:spLocks/>
          </p:cNvSpPr>
          <p:nvPr/>
        </p:nvSpPr>
        <p:spPr>
          <a:xfrm>
            <a:off x="573534" y="2472483"/>
            <a:ext cx="10031873" cy="228796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199FBA30-DEDC-0349-BA76-D53B9F73FA28}"/>
              </a:ext>
            </a:extLst>
          </p:cNvPr>
          <p:cNvSpPr txBox="1">
            <a:spLocks/>
          </p:cNvSpPr>
          <p:nvPr/>
        </p:nvSpPr>
        <p:spPr>
          <a:xfrm>
            <a:off x="2636533" y="2609299"/>
            <a:ext cx="1663236" cy="34027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Input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Raw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Image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BF54A6-961A-5C46-BF39-732141688DF8}"/>
              </a:ext>
            </a:extLst>
          </p:cNvPr>
          <p:cNvSpPr/>
          <p:nvPr/>
        </p:nvSpPr>
        <p:spPr>
          <a:xfrm>
            <a:off x="6367963" y="1246357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16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8C4E7E-1CB2-8C4C-B368-75F7C0BD4A7F}"/>
              </a:ext>
            </a:extLst>
          </p:cNvPr>
          <p:cNvSpPr/>
          <p:nvPr/>
        </p:nvSpPr>
        <p:spPr>
          <a:xfrm>
            <a:off x="6367963" y="1913366"/>
            <a:ext cx="5522466" cy="2788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err="1"/>
              <a:t>Maxpool</a:t>
            </a:r>
            <a:r>
              <a:rPr lang="zh-CN" altLang="en-US" sz="1500" dirty="0"/>
              <a:t> </a:t>
            </a:r>
            <a:r>
              <a:rPr lang="en-US" altLang="zh-CN" sz="1500" dirty="0"/>
              <a:t>2</a:t>
            </a:r>
            <a:r>
              <a:rPr lang="zh-CN" altLang="en-US" sz="1500" dirty="0"/>
              <a:t>*</a:t>
            </a:r>
            <a:r>
              <a:rPr lang="en-US" altLang="zh-CN" sz="1500" dirty="0"/>
              <a:t>2</a:t>
            </a:r>
            <a:endParaRPr lang="en-US" sz="15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3CEC8A-C175-E248-9831-4C1A084447F8}"/>
              </a:ext>
            </a:extLst>
          </p:cNvPr>
          <p:cNvSpPr/>
          <p:nvPr/>
        </p:nvSpPr>
        <p:spPr>
          <a:xfrm>
            <a:off x="6367963" y="1553818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16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80E157-09EC-6C45-8F31-235BFB38E0F8}"/>
              </a:ext>
            </a:extLst>
          </p:cNvPr>
          <p:cNvSpPr/>
          <p:nvPr/>
        </p:nvSpPr>
        <p:spPr>
          <a:xfrm>
            <a:off x="6367963" y="2279979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32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E8CDC4-4B0B-C244-BE95-45A7862B6ABE}"/>
              </a:ext>
            </a:extLst>
          </p:cNvPr>
          <p:cNvSpPr/>
          <p:nvPr/>
        </p:nvSpPr>
        <p:spPr>
          <a:xfrm>
            <a:off x="6367963" y="2587440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32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A5884D-6AF3-1848-8A8C-5AD87B393EAA}"/>
              </a:ext>
            </a:extLst>
          </p:cNvPr>
          <p:cNvSpPr/>
          <p:nvPr/>
        </p:nvSpPr>
        <p:spPr>
          <a:xfrm>
            <a:off x="6367963" y="4317994"/>
            <a:ext cx="5522466" cy="2788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/>
              <a:t>FC</a:t>
            </a:r>
            <a:r>
              <a:rPr lang="zh-CN" altLang="en-US" sz="1500" dirty="0"/>
              <a:t> </a:t>
            </a:r>
            <a:r>
              <a:rPr lang="en-US" altLang="zh-CN" sz="1500" dirty="0"/>
              <a:t>512</a:t>
            </a:r>
            <a:endParaRPr lang="en-US" sz="15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E4D79E-71EF-D343-BC5B-693F9C6FEA8A}"/>
              </a:ext>
            </a:extLst>
          </p:cNvPr>
          <p:cNvSpPr/>
          <p:nvPr/>
        </p:nvSpPr>
        <p:spPr>
          <a:xfrm>
            <a:off x="6367963" y="4983009"/>
            <a:ext cx="5522466" cy="2788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/>
              <a:t>FC</a:t>
            </a:r>
            <a:r>
              <a:rPr lang="zh-CN" altLang="en-US" sz="1500" dirty="0"/>
              <a:t> </a:t>
            </a:r>
            <a:r>
              <a:rPr lang="en-US" altLang="zh-CN" sz="1500" dirty="0"/>
              <a:t>1</a:t>
            </a:r>
            <a:endParaRPr lang="en-US" sz="15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DE4E974-C439-2248-BA43-23A356231BAD}"/>
              </a:ext>
            </a:extLst>
          </p:cNvPr>
          <p:cNvSpPr/>
          <p:nvPr/>
        </p:nvSpPr>
        <p:spPr>
          <a:xfrm>
            <a:off x="6367963" y="5354673"/>
            <a:ext cx="5522466" cy="2788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/>
              <a:t>Sigmoid</a:t>
            </a:r>
            <a:endParaRPr lang="en-US" sz="1500" dirty="0"/>
          </a:p>
        </p:txBody>
      </p:sp>
      <p:sp>
        <p:nvSpPr>
          <p:cNvPr id="32" name="Title 14">
            <a:extLst>
              <a:ext uri="{FF2B5EF4-FFF2-40B4-BE49-F238E27FC236}">
                <a16:creationId xmlns:a16="http://schemas.microsoft.com/office/drawing/2014/main" id="{088F1107-4369-DB49-9FC4-FF5A36FB954D}"/>
              </a:ext>
            </a:extLst>
          </p:cNvPr>
          <p:cNvSpPr txBox="1">
            <a:spLocks/>
          </p:cNvSpPr>
          <p:nvPr/>
        </p:nvSpPr>
        <p:spPr>
          <a:xfrm>
            <a:off x="8064023" y="5699234"/>
            <a:ext cx="2130346" cy="3592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Network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Architecture</a:t>
            </a:r>
          </a:p>
        </p:txBody>
      </p:sp>
      <p:sp>
        <p:nvSpPr>
          <p:cNvPr id="33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299014" y="4422552"/>
            <a:ext cx="5796986" cy="138414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Pros: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Introduce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some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extra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information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coming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from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neighbor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hand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motion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surrounded</a:t>
            </a:r>
          </a:p>
          <a:p>
            <a:pPr marL="457200" indent="-4572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2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Cons: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Same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#2</a:t>
            </a:r>
            <a:endParaRPr lang="en-US" altLang="zh-CN" sz="1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15C2DB-3D9B-7849-BDAD-33D314581509}"/>
              </a:ext>
            </a:extLst>
          </p:cNvPr>
          <p:cNvSpPr/>
          <p:nvPr/>
        </p:nvSpPr>
        <p:spPr>
          <a:xfrm>
            <a:off x="6367963" y="2934185"/>
            <a:ext cx="5522466" cy="2788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err="1"/>
              <a:t>Maxpool</a:t>
            </a:r>
            <a:r>
              <a:rPr lang="zh-CN" altLang="en-US" sz="1500" dirty="0"/>
              <a:t> </a:t>
            </a:r>
            <a:r>
              <a:rPr lang="en-US" altLang="zh-CN" sz="1500" dirty="0"/>
              <a:t>2</a:t>
            </a:r>
            <a:r>
              <a:rPr lang="zh-CN" altLang="en-US" sz="1500" dirty="0"/>
              <a:t>*</a:t>
            </a:r>
            <a:r>
              <a:rPr lang="en-US" altLang="zh-CN" sz="1500" dirty="0"/>
              <a:t>2</a:t>
            </a: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AC647-4720-3D45-B9C6-B0592919F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437" y="2076374"/>
            <a:ext cx="571500" cy="14097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81F23C4-FCE0-4340-8F5C-11FE9E85D6A7}"/>
              </a:ext>
            </a:extLst>
          </p:cNvPr>
          <p:cNvSpPr/>
          <p:nvPr/>
        </p:nvSpPr>
        <p:spPr>
          <a:xfrm>
            <a:off x="6367963" y="3278964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64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6EDF7F-C143-5B4E-98A6-5E21CFC1711D}"/>
              </a:ext>
            </a:extLst>
          </p:cNvPr>
          <p:cNvSpPr/>
          <p:nvPr/>
        </p:nvSpPr>
        <p:spPr>
          <a:xfrm>
            <a:off x="6367963" y="3586425"/>
            <a:ext cx="5522466" cy="2788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64</a:t>
            </a:r>
            <a:r>
              <a:rPr lang="zh-CN" altLang="en-US" dirty="0"/>
              <a:t> </a:t>
            </a:r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577D32-EA09-814E-9C6D-81225F1365E4}"/>
              </a:ext>
            </a:extLst>
          </p:cNvPr>
          <p:cNvSpPr/>
          <p:nvPr/>
        </p:nvSpPr>
        <p:spPr>
          <a:xfrm>
            <a:off x="6367963" y="3933170"/>
            <a:ext cx="5522466" cy="2788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 err="1"/>
              <a:t>Maxpool</a:t>
            </a:r>
            <a:r>
              <a:rPr lang="zh-CN" altLang="en-US" sz="1500" dirty="0"/>
              <a:t> </a:t>
            </a:r>
            <a:r>
              <a:rPr lang="en-US" altLang="zh-CN" sz="1500" dirty="0"/>
              <a:t>2</a:t>
            </a:r>
            <a:r>
              <a:rPr lang="zh-CN" altLang="en-US" sz="1500" dirty="0"/>
              <a:t>*</a:t>
            </a:r>
            <a:r>
              <a:rPr lang="en-US" altLang="zh-CN" sz="1500" dirty="0"/>
              <a:t>2</a:t>
            </a:r>
            <a:endParaRPr lang="en-US" sz="1500" dirty="0"/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D523D6BD-4382-4FE9-848D-E9173E066499}"/>
              </a:ext>
            </a:extLst>
          </p:cNvPr>
          <p:cNvSpPr/>
          <p:nvPr/>
        </p:nvSpPr>
        <p:spPr>
          <a:xfrm>
            <a:off x="6370520" y="4614053"/>
            <a:ext cx="5522466" cy="2788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altLang="zh-CN" sz="1500" dirty="0"/>
              <a:t>Dropout 0.5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932571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Keypress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1041196"/>
            <a:ext cx="2554677" cy="56151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Current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Result</a:t>
            </a: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3031FDB8-D573-324F-9CEB-9319E9816CD1}"/>
              </a:ext>
            </a:extLst>
          </p:cNvPr>
          <p:cNvSpPr txBox="1">
            <a:spLocks/>
          </p:cNvSpPr>
          <p:nvPr/>
        </p:nvSpPr>
        <p:spPr>
          <a:xfrm>
            <a:off x="573534" y="2472483"/>
            <a:ext cx="10031873" cy="228796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EBD289-C948-3D4F-BE2F-07F48A4EC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10071"/>
            <a:ext cx="5841354" cy="3901668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94778E1-70E1-CC4B-AB25-6CFF5E344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087213"/>
              </p:ext>
            </p:extLst>
          </p:nvPr>
        </p:nvGraphicFramePr>
        <p:xfrm>
          <a:off x="254646" y="1792784"/>
          <a:ext cx="5523805" cy="4445004"/>
        </p:xfrm>
        <a:graphic>
          <a:graphicData uri="http://schemas.openxmlformats.org/drawingml/2006/table">
            <a:tbl>
              <a:tblPr/>
              <a:tblGrid>
                <a:gridCol w="789115">
                  <a:extLst>
                    <a:ext uri="{9D8B030D-6E8A-4147-A177-3AD203B41FA5}">
                      <a16:colId xmlns:a16="http://schemas.microsoft.com/office/drawing/2014/main" val="2019361122"/>
                    </a:ext>
                  </a:extLst>
                </a:gridCol>
                <a:gridCol w="789115">
                  <a:extLst>
                    <a:ext uri="{9D8B030D-6E8A-4147-A177-3AD203B41FA5}">
                      <a16:colId xmlns:a16="http://schemas.microsoft.com/office/drawing/2014/main" val="1905494659"/>
                    </a:ext>
                  </a:extLst>
                </a:gridCol>
                <a:gridCol w="789115">
                  <a:extLst>
                    <a:ext uri="{9D8B030D-6E8A-4147-A177-3AD203B41FA5}">
                      <a16:colId xmlns:a16="http://schemas.microsoft.com/office/drawing/2014/main" val="1917506675"/>
                    </a:ext>
                  </a:extLst>
                </a:gridCol>
                <a:gridCol w="789115">
                  <a:extLst>
                    <a:ext uri="{9D8B030D-6E8A-4147-A177-3AD203B41FA5}">
                      <a16:colId xmlns:a16="http://schemas.microsoft.com/office/drawing/2014/main" val="715079116"/>
                    </a:ext>
                  </a:extLst>
                </a:gridCol>
                <a:gridCol w="789115">
                  <a:extLst>
                    <a:ext uri="{9D8B030D-6E8A-4147-A177-3AD203B41FA5}">
                      <a16:colId xmlns:a16="http://schemas.microsoft.com/office/drawing/2014/main" val="1659960753"/>
                    </a:ext>
                  </a:extLst>
                </a:gridCol>
                <a:gridCol w="789115">
                  <a:extLst>
                    <a:ext uri="{9D8B030D-6E8A-4147-A177-3AD203B41FA5}">
                      <a16:colId xmlns:a16="http://schemas.microsoft.com/office/drawing/2014/main" val="2486963240"/>
                    </a:ext>
                  </a:extLst>
                </a:gridCol>
                <a:gridCol w="789115">
                  <a:extLst>
                    <a:ext uri="{9D8B030D-6E8A-4147-A177-3AD203B41FA5}">
                      <a16:colId xmlns:a16="http://schemas.microsoft.com/office/drawing/2014/main" val="3900549962"/>
                    </a:ext>
                  </a:extLst>
                </a:gridCol>
              </a:tblGrid>
              <a:tr h="707560">
                <a:tc rowSpan="2"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FFFFFF"/>
                          </a:solidFill>
                          <a:effectLst/>
                          <a:latin typeface="Palatino Linotype" panose="02040502050505030304" pitchFamily="18" charset="0"/>
                        </a:rPr>
                        <a:t>Test Set</a:t>
                      </a:r>
                      <a:endParaRPr lang="en-US" sz="1300">
                        <a:effectLst/>
                      </a:endParaRPr>
                    </a:p>
                  </a:txBody>
                  <a:tcPr marL="85859" marR="85859" marT="42929" marB="4292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B6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FFFFFF"/>
                          </a:solidFill>
                          <a:effectLst/>
                          <a:latin typeface="Palatino Linotype" panose="02040502050505030304" pitchFamily="18" charset="0"/>
                        </a:rPr>
                        <a:t>claVision</a:t>
                      </a:r>
                      <a:endParaRPr lang="en-US" sz="1300">
                        <a:effectLst/>
                      </a:endParaRPr>
                    </a:p>
                  </a:txBody>
                  <a:tcPr marL="85859" marR="85859" marT="42929" marB="429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B6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FFFFFF"/>
                          </a:solidFill>
                          <a:effectLst/>
                          <a:latin typeface="Palatino Linotype" panose="02040502050505030304" pitchFamily="18" charset="0"/>
                        </a:rPr>
                        <a:t>Our Current Result</a:t>
                      </a:r>
                      <a:endParaRPr lang="en-US" sz="1300" dirty="0">
                        <a:effectLst/>
                      </a:endParaRPr>
                    </a:p>
                  </a:txBody>
                  <a:tcPr marL="85859" marR="85859" marT="42929" marB="429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B6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FFFFFF"/>
                          </a:solidFill>
                          <a:effectLst/>
                          <a:latin typeface="Palatino Linotype" panose="02040502050505030304" pitchFamily="18" charset="0"/>
                        </a:rPr>
                        <a:t>CNN_SVM</a:t>
                      </a:r>
                      <a:endParaRPr lang="en-US" sz="1300" dirty="0">
                        <a:effectLst/>
                      </a:endParaRPr>
                    </a:p>
                  </a:txBody>
                  <a:tcPr marL="85859" marR="85859" marT="42929" marB="4292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B6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664609"/>
                  </a:ext>
                </a:extLst>
              </a:tr>
              <a:tr h="4915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>
                          <a:solidFill>
                            <a:srgbClr val="FFFFFF"/>
                          </a:solidFill>
                          <a:effectLst/>
                          <a:latin typeface="Palatino Linotype" panose="02040502050505030304" pitchFamily="18" charset="0"/>
                        </a:rPr>
                        <a:t>cla_B</a:t>
                      </a:r>
                      <a:endParaRPr lang="en-US" sz="1300" dirty="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B6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>
                          <a:solidFill>
                            <a:srgbClr val="FFFFFF"/>
                          </a:solidFill>
                          <a:effectLst/>
                          <a:latin typeface="Palatino Linotype" panose="02040502050505030304" pitchFamily="18" charset="0"/>
                        </a:rPr>
                        <a:t>cla_W</a:t>
                      </a:r>
                      <a:endParaRPr lang="en-US" sz="1300" dirty="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B6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FFFFFF"/>
                          </a:solidFill>
                          <a:effectLst/>
                          <a:latin typeface="Palatino Linotype" panose="02040502050505030304" pitchFamily="18" charset="0"/>
                        </a:rPr>
                        <a:t>our_B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B6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FFFFFF"/>
                          </a:solidFill>
                          <a:effectLst/>
                          <a:latin typeface="Palatino Linotype" panose="02040502050505030304" pitchFamily="18" charset="0"/>
                        </a:rPr>
                        <a:t>our_W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B6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FFFFFF"/>
                          </a:solidFill>
                          <a:effectLst/>
                          <a:latin typeface="Palatino Linotype" panose="02040502050505030304" pitchFamily="18" charset="0"/>
                        </a:rPr>
                        <a:t>best_B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B6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>
                          <a:solidFill>
                            <a:srgbClr val="FFFFFF"/>
                          </a:solidFill>
                          <a:effectLst/>
                          <a:latin typeface="Palatino Linotype" panose="02040502050505030304" pitchFamily="18" charset="0"/>
                        </a:rPr>
                        <a:t>best_W</a:t>
                      </a:r>
                      <a:endParaRPr lang="en-US" sz="1300" dirty="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B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09325"/>
                  </a:ext>
                </a:extLst>
              </a:tr>
              <a:tr h="275444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V1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0.69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0.64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0.78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0.80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0.88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0.97</a:t>
                      </a:r>
                      <a:endParaRPr lang="en-US" sz="1300" dirty="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326523"/>
                  </a:ext>
                </a:extLst>
              </a:tr>
              <a:tr h="275444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V2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0.63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0.59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0.77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0.72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0.91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0.95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720627"/>
                  </a:ext>
                </a:extLst>
              </a:tr>
              <a:tr h="275444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V3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0.66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0.69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0.73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0.84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0.95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0.95</a:t>
                      </a:r>
                      <a:endParaRPr lang="en-US" sz="1300" dirty="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83129"/>
                  </a:ext>
                </a:extLst>
              </a:tr>
              <a:tr h="275444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V4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0.45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0.74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0.66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0.90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0.97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0.97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157133"/>
                  </a:ext>
                </a:extLst>
              </a:tr>
              <a:tr h="275444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V5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0.63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0.76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0.82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0.76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0.96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0.98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255740"/>
                  </a:ext>
                </a:extLst>
              </a:tr>
              <a:tr h="275444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V6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0.24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0.66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0.68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0.88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0.96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0.96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505982"/>
                  </a:ext>
                </a:extLst>
              </a:tr>
              <a:tr h="275444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V7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0.64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0.58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0.84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0.88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0.97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0.91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89666"/>
                  </a:ext>
                </a:extLst>
              </a:tr>
              <a:tr h="275444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V8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0.69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0.67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0.80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0.70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0.97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0.93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163109"/>
                  </a:ext>
                </a:extLst>
              </a:tr>
              <a:tr h="275444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V9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0.10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0.73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0.83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0.69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0.94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0.96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950480"/>
                  </a:ext>
                </a:extLst>
              </a:tr>
              <a:tr h="275444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V10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0.28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0.64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0.77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0.81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0.94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Palatino Linotype" panose="02040502050505030304" pitchFamily="18" charset="0"/>
                        </a:rPr>
                        <a:t>0.97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1561"/>
                  </a:ext>
                </a:extLst>
              </a:tr>
              <a:tr h="491502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Average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B2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0.501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B2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0.67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B2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0.768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B2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0.798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B2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0.945</a:t>
                      </a:r>
                      <a:endParaRPr lang="en-US" sz="130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B2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073B6C"/>
                          </a:solidFill>
                          <a:effectLst/>
                          <a:latin typeface="Palatino Linotype" panose="02040502050505030304" pitchFamily="18" charset="0"/>
                        </a:rPr>
                        <a:t>0.955</a:t>
                      </a:r>
                      <a:endParaRPr lang="en-US" sz="1300" dirty="0">
                        <a:effectLst/>
                      </a:endParaRPr>
                    </a:p>
                  </a:txBody>
                  <a:tcPr marL="27532" marR="27532" marT="27532" marB="2753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9B2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0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9105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Velocity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Evaluation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3031FDB8-D573-324F-9CEB-9319E9816CD1}"/>
              </a:ext>
            </a:extLst>
          </p:cNvPr>
          <p:cNvSpPr txBox="1">
            <a:spLocks/>
          </p:cNvSpPr>
          <p:nvPr/>
        </p:nvSpPr>
        <p:spPr>
          <a:xfrm>
            <a:off x="573534" y="2472483"/>
            <a:ext cx="10031873" cy="228796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13" name="Title 14">
            <a:extLst>
              <a:ext uri="{FF2B5EF4-FFF2-40B4-BE49-F238E27FC236}">
                <a16:creationId xmlns:a16="http://schemas.microsoft.com/office/drawing/2014/main" id="{CEABDFE2-3815-644F-9791-1C379FB541EA}"/>
              </a:ext>
            </a:extLst>
          </p:cNvPr>
          <p:cNvSpPr txBox="1">
            <a:spLocks/>
          </p:cNvSpPr>
          <p:nvPr/>
        </p:nvSpPr>
        <p:spPr>
          <a:xfrm>
            <a:off x="714032" y="1369672"/>
            <a:ext cx="10763936" cy="109514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Approximate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velocity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each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detected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note.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velocity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value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ranges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from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0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(no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sound)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127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(very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loud).</a:t>
            </a:r>
            <a:endParaRPr lang="en-US" altLang="zh-CN" sz="1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9B072D-1ADC-2F42-82C4-F0630FC03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571" y="3749840"/>
            <a:ext cx="4183899" cy="1693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A69FD6-1B9F-E140-9F73-7CDB90DC0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530" y="3747909"/>
            <a:ext cx="4183899" cy="1695200"/>
          </a:xfrm>
          <a:prstGeom prst="rect">
            <a:avLst/>
          </a:prstGeom>
        </p:spPr>
      </p:pic>
      <p:sp>
        <p:nvSpPr>
          <p:cNvPr id="14" name="Title 14">
            <a:extLst>
              <a:ext uri="{FF2B5EF4-FFF2-40B4-BE49-F238E27FC236}">
                <a16:creationId xmlns:a16="http://schemas.microsoft.com/office/drawing/2014/main" id="{EB9C831E-E59D-0540-8842-230A3B641D8A}"/>
              </a:ext>
            </a:extLst>
          </p:cNvPr>
          <p:cNvSpPr txBox="1">
            <a:spLocks/>
          </p:cNvSpPr>
          <p:nvPr/>
        </p:nvSpPr>
        <p:spPr>
          <a:xfrm>
            <a:off x="2665902" y="5468889"/>
            <a:ext cx="1633382" cy="34027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No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Velocity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Info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0BD0469F-2D00-5448-8DA8-557D1C034A13}"/>
              </a:ext>
            </a:extLst>
          </p:cNvPr>
          <p:cNvSpPr txBox="1">
            <a:spLocks/>
          </p:cNvSpPr>
          <p:nvPr/>
        </p:nvSpPr>
        <p:spPr>
          <a:xfrm>
            <a:off x="7892718" y="5468889"/>
            <a:ext cx="1828798" cy="34027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With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Velocity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Info</a:t>
            </a:r>
          </a:p>
        </p:txBody>
      </p:sp>
    </p:spTree>
    <p:extLst>
      <p:ext uri="{BB962C8B-B14F-4D97-AF65-F5344CB8AC3E}">
        <p14:creationId xmlns:p14="http://schemas.microsoft.com/office/powerpoint/2010/main" val="528330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Velocity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Evaluation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3031FDB8-D573-324F-9CEB-9319E9816CD1}"/>
              </a:ext>
            </a:extLst>
          </p:cNvPr>
          <p:cNvSpPr txBox="1">
            <a:spLocks/>
          </p:cNvSpPr>
          <p:nvPr/>
        </p:nvSpPr>
        <p:spPr>
          <a:xfrm>
            <a:off x="573534" y="2472483"/>
            <a:ext cx="10031873" cy="228796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13" name="Title 14">
            <a:extLst>
              <a:ext uri="{FF2B5EF4-FFF2-40B4-BE49-F238E27FC236}">
                <a16:creationId xmlns:a16="http://schemas.microsoft.com/office/drawing/2014/main" id="{CEABDFE2-3815-644F-9791-1C379FB541EA}"/>
              </a:ext>
            </a:extLst>
          </p:cNvPr>
          <p:cNvSpPr txBox="1">
            <a:spLocks/>
          </p:cNvSpPr>
          <p:nvPr/>
        </p:nvSpPr>
        <p:spPr>
          <a:xfrm>
            <a:off x="714032" y="1369672"/>
            <a:ext cx="10763936" cy="227670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Velocity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is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important</a:t>
            </a: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emotional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change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piano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song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mostly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expressed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by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velocity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change.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If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all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notes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have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same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velocity,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then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song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not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beautiful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realistic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anymore.</a:t>
            </a: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1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9B072D-1ADC-2F42-82C4-F0630FC03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5571" y="3765882"/>
            <a:ext cx="4183899" cy="1693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A69FD6-1B9F-E140-9F73-7CDB90DC0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530" y="3763951"/>
            <a:ext cx="4183899" cy="1695200"/>
          </a:xfrm>
          <a:prstGeom prst="rect">
            <a:avLst/>
          </a:prstGeom>
        </p:spPr>
      </p:pic>
      <p:sp>
        <p:nvSpPr>
          <p:cNvPr id="14" name="Title 14">
            <a:extLst>
              <a:ext uri="{FF2B5EF4-FFF2-40B4-BE49-F238E27FC236}">
                <a16:creationId xmlns:a16="http://schemas.microsoft.com/office/drawing/2014/main" id="{EB9C831E-E59D-0540-8842-230A3B641D8A}"/>
              </a:ext>
            </a:extLst>
          </p:cNvPr>
          <p:cNvSpPr txBox="1">
            <a:spLocks/>
          </p:cNvSpPr>
          <p:nvPr/>
        </p:nvSpPr>
        <p:spPr>
          <a:xfrm>
            <a:off x="2665902" y="5484931"/>
            <a:ext cx="1633382" cy="34027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No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Velocity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Info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0BD0469F-2D00-5448-8DA8-557D1C034A13}"/>
              </a:ext>
            </a:extLst>
          </p:cNvPr>
          <p:cNvSpPr txBox="1">
            <a:spLocks/>
          </p:cNvSpPr>
          <p:nvPr/>
        </p:nvSpPr>
        <p:spPr>
          <a:xfrm>
            <a:off x="7892718" y="5484931"/>
            <a:ext cx="1828798" cy="34027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With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Velocity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Info</a:t>
            </a:r>
          </a:p>
        </p:txBody>
      </p:sp>
      <p:pic>
        <p:nvPicPr>
          <p:cNvPr id="4" name="no_velocity">
            <a:hlinkClick r:id="" action="ppaction://media"/>
            <a:extLst>
              <a:ext uri="{FF2B5EF4-FFF2-40B4-BE49-F238E27FC236}">
                <a16:creationId xmlns:a16="http://schemas.microsoft.com/office/drawing/2014/main" id="{EFAB8E64-39A9-984E-A05C-263348AD1B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665902" y="3810804"/>
            <a:ext cx="1633381" cy="1633381"/>
          </a:xfrm>
          <a:prstGeom prst="rect">
            <a:avLst/>
          </a:prstGeom>
        </p:spPr>
      </p:pic>
      <p:pic>
        <p:nvPicPr>
          <p:cNvPr id="5" name="with_velocity">
            <a:hlinkClick r:id="" action="ppaction://media"/>
            <a:extLst>
              <a:ext uri="{FF2B5EF4-FFF2-40B4-BE49-F238E27FC236}">
                <a16:creationId xmlns:a16="http://schemas.microsoft.com/office/drawing/2014/main" id="{27EB9463-2976-4841-9D73-C7423FDCD96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76308" y="3812140"/>
            <a:ext cx="1661618" cy="166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9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Velocity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Evaluation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3031FDB8-D573-324F-9CEB-9319E9816CD1}"/>
              </a:ext>
            </a:extLst>
          </p:cNvPr>
          <p:cNvSpPr txBox="1">
            <a:spLocks/>
          </p:cNvSpPr>
          <p:nvPr/>
        </p:nvSpPr>
        <p:spPr>
          <a:xfrm>
            <a:off x="573534" y="2472483"/>
            <a:ext cx="10031873" cy="228796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4">
                <a:extLst>
                  <a:ext uri="{FF2B5EF4-FFF2-40B4-BE49-F238E27FC236}">
                    <a16:creationId xmlns:a16="http://schemas.microsoft.com/office/drawing/2014/main" id="{CEABDFE2-3815-644F-9791-1C379FB541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032" y="2015302"/>
                <a:ext cx="10763936" cy="3202328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 anchor="b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</a:pPr>
                <a:r>
                  <a:rPr lang="en-US" altLang="zh-CN" sz="2600" b="1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Our</a:t>
                </a:r>
                <a:r>
                  <a:rPr lang="zh-CN" altLang="en-US" sz="2600" b="1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b="1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method</a:t>
                </a:r>
              </a:p>
              <a:p>
                <a:pPr algn="l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</a:pP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For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each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detected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note,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say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altLang="zh-CN" sz="26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Palace Script MT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26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Palace Script MT" panose="020F050202020403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6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Palace Script MT" panose="020F0502020204030204" pitchFamily="34" charset="0"/>
                              </a:rPr>
                              <m:t>24</m:t>
                            </m:r>
                          </m:sub>
                          <m:sup>
                            <m:r>
                              <a:rPr lang="en-US" altLang="zh-CN" sz="26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Palace Script MT" panose="020F0502020204030204" pitchFamily="34" charset="0"/>
                              </a:rPr>
                              <m:t>𝑊</m:t>
                            </m:r>
                          </m:sup>
                        </m:sSubSup>
                      </m:e>
                      <m:sub>
                        <m: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[</m:t>
                        </m:r>
                        <m: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𝑙</m:t>
                        </m:r>
                        <m: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, </m:t>
                        </m:r>
                        <m: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𝑟</m:t>
                        </m:r>
                        <m: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]</m:t>
                        </m:r>
                      </m:sub>
                    </m:sSub>
                    <m:r>
                      <a:rPr lang="en-US" altLang="zh-CN" sz="26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=1</m:t>
                    </m:r>
                  </m:oMath>
                </a14:m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,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we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extracted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images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of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this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key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from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𝑙</m:t>
                        </m:r>
                        <m:r>
                          <a:rPr lang="zh-CN" altLang="en-US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 </m:t>
                        </m:r>
                        <m: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600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Δ</m:t>
                        </m:r>
                        <m: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,</m:t>
                        </m:r>
                        <m:r>
                          <a:rPr lang="zh-CN" altLang="en-US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 </m:t>
                        </m:r>
                        <m: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𝑟</m:t>
                        </m:r>
                        <m:r>
                          <a:rPr lang="en-US" altLang="zh-CN" sz="26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600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Δ</m:t>
                        </m:r>
                      </m:e>
                    </m:d>
                  </m:oMath>
                </a14:m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from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video,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namely,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“being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pressed”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frames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and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neighbor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frames.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Then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we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feed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this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stream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of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images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into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an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LSTM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network,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to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finally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predict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velocity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of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this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time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of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pressing.</a:t>
                </a:r>
                <a:r>
                  <a:rPr lang="zh-CN" altLang="en-US" sz="26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 </a:t>
                </a:r>
                <a:endParaRPr lang="en-US" altLang="zh-CN" sz="2600" dirty="0">
                  <a:solidFill>
                    <a:schemeClr val="bg2">
                      <a:lumMod val="25000"/>
                    </a:schemeClr>
                  </a:solidFill>
                  <a:latin typeface="Palatino Linotype" panose="02040502050505030304" pitchFamily="18" charset="0"/>
                  <a:cs typeface="Palace Script MT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</a:pPr>
                <a:endParaRPr lang="en-US" altLang="zh-CN" sz="100" b="1" dirty="0">
                  <a:solidFill>
                    <a:schemeClr val="bg2">
                      <a:lumMod val="25000"/>
                    </a:schemeClr>
                  </a:solidFill>
                  <a:latin typeface="Palatino Linotype" panose="02040502050505030304" pitchFamily="18" charset="0"/>
                  <a:cs typeface="Palace Script MT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itle 14">
                <a:extLst>
                  <a:ext uri="{FF2B5EF4-FFF2-40B4-BE49-F238E27FC236}">
                    <a16:creationId xmlns:a16="http://schemas.microsoft.com/office/drawing/2014/main" id="{CEABDFE2-3815-644F-9791-1C379FB54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032" y="2015302"/>
                <a:ext cx="10763936" cy="3202328"/>
              </a:xfrm>
              <a:prstGeom prst="rect">
                <a:avLst/>
              </a:prstGeom>
              <a:blipFill>
                <a:blip r:embed="rId2"/>
                <a:stretch>
                  <a:fillRect l="-942" r="-471" b="-2372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324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rapezoid 111">
            <a:extLst>
              <a:ext uri="{FF2B5EF4-FFF2-40B4-BE49-F238E27FC236}">
                <a16:creationId xmlns:a16="http://schemas.microsoft.com/office/drawing/2014/main" id="{6DC1E3F6-6FAE-4746-89DB-88CD8FD44729}"/>
              </a:ext>
            </a:extLst>
          </p:cNvPr>
          <p:cNvSpPr/>
          <p:nvPr/>
        </p:nvSpPr>
        <p:spPr>
          <a:xfrm>
            <a:off x="10268541" y="4785696"/>
            <a:ext cx="1329113" cy="679268"/>
          </a:xfrm>
          <a:prstGeom prst="trapezoid">
            <a:avLst/>
          </a:prstGeom>
          <a:solidFill>
            <a:schemeClr val="accent2">
              <a:lumMod val="75000"/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00" dirty="0">
                <a:latin typeface="Palatino Linotype" panose="02040502050505030304" pitchFamily="18" charset="0"/>
              </a:rPr>
              <a:t>Sigmoid</a:t>
            </a:r>
          </a:p>
          <a:p>
            <a:pPr algn="ctr"/>
            <a:r>
              <a:rPr lang="en-US" altLang="zh-CN" sz="1500" dirty="0">
                <a:latin typeface="Palatino Linotype" panose="02040502050505030304" pitchFamily="18" charset="0"/>
              </a:rPr>
              <a:t>&amp;</a:t>
            </a:r>
            <a:r>
              <a:rPr lang="zh-CN" altLang="en-US" sz="1500" dirty="0">
                <a:latin typeface="Palatino Linotype" panose="02040502050505030304" pitchFamily="18" charset="0"/>
              </a:rPr>
              <a:t> </a:t>
            </a:r>
            <a:r>
              <a:rPr lang="en-US" altLang="zh-CN" sz="1500" dirty="0">
                <a:latin typeface="Palatino Linotype" panose="02040502050505030304" pitchFamily="18" charset="0"/>
              </a:rPr>
              <a:t>Scaling</a:t>
            </a:r>
            <a:endParaRPr lang="en-US" sz="1500" dirty="0">
              <a:latin typeface="Palatino Linotype" panose="0204050205050503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Velocity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Evaluation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3" name="Title 14">
            <a:extLst>
              <a:ext uri="{FF2B5EF4-FFF2-40B4-BE49-F238E27FC236}">
                <a16:creationId xmlns:a16="http://schemas.microsoft.com/office/drawing/2014/main" id="{CEABDFE2-3815-644F-9791-1C379FB541EA}"/>
              </a:ext>
            </a:extLst>
          </p:cNvPr>
          <p:cNvSpPr txBox="1">
            <a:spLocks/>
          </p:cNvSpPr>
          <p:nvPr/>
        </p:nvSpPr>
        <p:spPr>
          <a:xfrm>
            <a:off x="714032" y="1157986"/>
            <a:ext cx="10763936" cy="59750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Network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Architecture</a:t>
            </a: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1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77FA1E-3F10-F145-A5E7-7EC559F6B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920" y="1912075"/>
            <a:ext cx="228600" cy="1114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A0624C-F568-9C45-8F13-977190C13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197" y="1910938"/>
            <a:ext cx="228600" cy="111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9B53E5-72B3-6D40-8F48-1ECB81D38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474" y="1910938"/>
            <a:ext cx="228600" cy="1114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DD6D60-ED50-BA4D-8D84-9F93E3731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6751" y="1910938"/>
            <a:ext cx="228600" cy="1114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BA7F87-6E89-D647-BC0D-9D16EA6D3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028" y="1910938"/>
            <a:ext cx="228600" cy="11144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B32B70-93E7-494D-AAC4-C2A8B0E439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305" y="1910938"/>
            <a:ext cx="228600" cy="11144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0B7F12-49D3-8145-85B6-4F5EAD85FB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3582" y="1910938"/>
            <a:ext cx="228600" cy="1114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D2535E-1B9F-1C44-99E1-87CFD1E0D0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5857" y="1910938"/>
            <a:ext cx="228600" cy="111442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3F8139A-A120-7D41-96F2-3AF1852B2963}"/>
              </a:ext>
            </a:extLst>
          </p:cNvPr>
          <p:cNvSpPr/>
          <p:nvPr/>
        </p:nvSpPr>
        <p:spPr>
          <a:xfrm>
            <a:off x="2408903" y="1755490"/>
            <a:ext cx="7374193" cy="140637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4">
            <a:extLst>
              <a:ext uri="{FF2B5EF4-FFF2-40B4-BE49-F238E27FC236}">
                <a16:creationId xmlns:a16="http://schemas.microsoft.com/office/drawing/2014/main" id="{199FBA30-DEDC-0349-BA76-D53B9F73FA28}"/>
              </a:ext>
            </a:extLst>
          </p:cNvPr>
          <p:cNvSpPr txBox="1">
            <a:spLocks/>
          </p:cNvSpPr>
          <p:nvPr/>
        </p:nvSpPr>
        <p:spPr>
          <a:xfrm>
            <a:off x="579005" y="2288535"/>
            <a:ext cx="1539685" cy="3592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Visual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Input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C689F0-192D-2041-BB9C-29C043012AC3}"/>
              </a:ext>
            </a:extLst>
          </p:cNvPr>
          <p:cNvSpPr/>
          <p:nvPr/>
        </p:nvSpPr>
        <p:spPr>
          <a:xfrm>
            <a:off x="4114800" y="1901466"/>
            <a:ext cx="3952568" cy="1114425"/>
          </a:xfrm>
          <a:prstGeom prst="rect">
            <a:avLst/>
          </a:prstGeom>
          <a:solidFill>
            <a:schemeClr val="accent2">
              <a:lumMod val="60000"/>
              <a:lumOff val="40000"/>
              <a:alpha val="44000"/>
            </a:schemeClr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Pressed</a:t>
            </a:r>
          </a:p>
        </p:txBody>
      </p:sp>
      <p:sp>
        <p:nvSpPr>
          <p:cNvPr id="30" name="Title 14">
            <a:extLst>
              <a:ext uri="{FF2B5EF4-FFF2-40B4-BE49-F238E27FC236}">
                <a16:creationId xmlns:a16="http://schemas.microsoft.com/office/drawing/2014/main" id="{EBAD40D5-CA81-2E43-A6BF-09DB193AF08E}"/>
              </a:ext>
            </a:extLst>
          </p:cNvPr>
          <p:cNvSpPr txBox="1">
            <a:spLocks/>
          </p:cNvSpPr>
          <p:nvPr/>
        </p:nvSpPr>
        <p:spPr>
          <a:xfrm>
            <a:off x="457963" y="3910478"/>
            <a:ext cx="1781768" cy="3592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Visual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Features</a:t>
            </a:r>
          </a:p>
          <a:p>
            <a:pPr algn="ctr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(CNNs)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397708-54C3-6748-8DAB-B00E878EA41A}"/>
              </a:ext>
            </a:extLst>
          </p:cNvPr>
          <p:cNvSpPr/>
          <p:nvPr/>
        </p:nvSpPr>
        <p:spPr>
          <a:xfrm>
            <a:off x="2408903" y="3309613"/>
            <a:ext cx="7374193" cy="120474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>
            <a:extLst>
              <a:ext uri="{FF2B5EF4-FFF2-40B4-BE49-F238E27FC236}">
                <a16:creationId xmlns:a16="http://schemas.microsoft.com/office/drawing/2014/main" id="{6C5C0D20-FAC7-C849-9914-404A95AB762D}"/>
              </a:ext>
            </a:extLst>
          </p:cNvPr>
          <p:cNvSpPr/>
          <p:nvPr/>
        </p:nvSpPr>
        <p:spPr>
          <a:xfrm rot="10800000">
            <a:off x="3351780" y="3490781"/>
            <a:ext cx="584880" cy="839394"/>
          </a:xfrm>
          <a:prstGeom prst="trapezoid">
            <a:avLst/>
          </a:prstGeom>
          <a:solidFill>
            <a:schemeClr val="accent5">
              <a:lumMod val="40000"/>
              <a:lumOff val="6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rapezoid 33">
            <a:extLst>
              <a:ext uri="{FF2B5EF4-FFF2-40B4-BE49-F238E27FC236}">
                <a16:creationId xmlns:a16="http://schemas.microsoft.com/office/drawing/2014/main" id="{3ED20B37-C9ED-B24A-AD37-D1E30490E9DE}"/>
              </a:ext>
            </a:extLst>
          </p:cNvPr>
          <p:cNvSpPr/>
          <p:nvPr/>
        </p:nvSpPr>
        <p:spPr>
          <a:xfrm rot="10800000">
            <a:off x="4045216" y="3490781"/>
            <a:ext cx="584880" cy="839394"/>
          </a:xfrm>
          <a:prstGeom prst="trapezoid">
            <a:avLst/>
          </a:prstGeom>
          <a:solidFill>
            <a:schemeClr val="accent5">
              <a:lumMod val="40000"/>
              <a:lumOff val="6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rapezoid 35">
            <a:extLst>
              <a:ext uri="{FF2B5EF4-FFF2-40B4-BE49-F238E27FC236}">
                <a16:creationId xmlns:a16="http://schemas.microsoft.com/office/drawing/2014/main" id="{91D3E5B4-46C5-5E42-911C-BED01122AB80}"/>
              </a:ext>
            </a:extLst>
          </p:cNvPr>
          <p:cNvSpPr/>
          <p:nvPr/>
        </p:nvSpPr>
        <p:spPr>
          <a:xfrm rot="10800000">
            <a:off x="4736334" y="3490781"/>
            <a:ext cx="584880" cy="839394"/>
          </a:xfrm>
          <a:prstGeom prst="trapezoid">
            <a:avLst/>
          </a:prstGeom>
          <a:solidFill>
            <a:schemeClr val="accent5">
              <a:lumMod val="40000"/>
              <a:lumOff val="6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rapezoid 36">
            <a:extLst>
              <a:ext uri="{FF2B5EF4-FFF2-40B4-BE49-F238E27FC236}">
                <a16:creationId xmlns:a16="http://schemas.microsoft.com/office/drawing/2014/main" id="{569B4213-4558-2E4B-AFB3-E29574609238}"/>
              </a:ext>
            </a:extLst>
          </p:cNvPr>
          <p:cNvSpPr/>
          <p:nvPr/>
        </p:nvSpPr>
        <p:spPr>
          <a:xfrm rot="10800000">
            <a:off x="5428611" y="3490781"/>
            <a:ext cx="584880" cy="839394"/>
          </a:xfrm>
          <a:prstGeom prst="trapezoid">
            <a:avLst/>
          </a:prstGeom>
          <a:solidFill>
            <a:schemeClr val="accent5">
              <a:lumMod val="40000"/>
              <a:lumOff val="6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rapezoid 39">
            <a:extLst>
              <a:ext uri="{FF2B5EF4-FFF2-40B4-BE49-F238E27FC236}">
                <a16:creationId xmlns:a16="http://schemas.microsoft.com/office/drawing/2014/main" id="{1F9B8618-8F93-D449-BAB1-1279BF833DE3}"/>
              </a:ext>
            </a:extLst>
          </p:cNvPr>
          <p:cNvSpPr/>
          <p:nvPr/>
        </p:nvSpPr>
        <p:spPr>
          <a:xfrm rot="10800000">
            <a:off x="6119728" y="3490781"/>
            <a:ext cx="584880" cy="839394"/>
          </a:xfrm>
          <a:prstGeom prst="trapezoid">
            <a:avLst/>
          </a:prstGeom>
          <a:solidFill>
            <a:schemeClr val="accent5">
              <a:lumMod val="40000"/>
              <a:lumOff val="6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rapezoid 40">
            <a:extLst>
              <a:ext uri="{FF2B5EF4-FFF2-40B4-BE49-F238E27FC236}">
                <a16:creationId xmlns:a16="http://schemas.microsoft.com/office/drawing/2014/main" id="{7FE39B30-6920-D943-9E7A-15457C10386F}"/>
              </a:ext>
            </a:extLst>
          </p:cNvPr>
          <p:cNvSpPr/>
          <p:nvPr/>
        </p:nvSpPr>
        <p:spPr>
          <a:xfrm rot="10800000">
            <a:off x="6810844" y="3490781"/>
            <a:ext cx="584880" cy="839394"/>
          </a:xfrm>
          <a:prstGeom prst="trapezoid">
            <a:avLst/>
          </a:prstGeom>
          <a:solidFill>
            <a:schemeClr val="accent5">
              <a:lumMod val="40000"/>
              <a:lumOff val="6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rapezoid 41">
            <a:extLst>
              <a:ext uri="{FF2B5EF4-FFF2-40B4-BE49-F238E27FC236}">
                <a16:creationId xmlns:a16="http://schemas.microsoft.com/office/drawing/2014/main" id="{7F922AF9-5C48-9040-A8E4-ED859020C525}"/>
              </a:ext>
            </a:extLst>
          </p:cNvPr>
          <p:cNvSpPr/>
          <p:nvPr/>
        </p:nvSpPr>
        <p:spPr>
          <a:xfrm rot="10800000">
            <a:off x="7501631" y="3490781"/>
            <a:ext cx="584880" cy="839394"/>
          </a:xfrm>
          <a:prstGeom prst="trapezoid">
            <a:avLst/>
          </a:prstGeom>
          <a:solidFill>
            <a:schemeClr val="accent5">
              <a:lumMod val="40000"/>
              <a:lumOff val="6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rapezoid 42">
            <a:extLst>
              <a:ext uri="{FF2B5EF4-FFF2-40B4-BE49-F238E27FC236}">
                <a16:creationId xmlns:a16="http://schemas.microsoft.com/office/drawing/2014/main" id="{FF2396D4-88EF-DE42-9D99-0478EE947778}"/>
              </a:ext>
            </a:extLst>
          </p:cNvPr>
          <p:cNvSpPr/>
          <p:nvPr/>
        </p:nvSpPr>
        <p:spPr>
          <a:xfrm rot="10800000">
            <a:off x="8197717" y="3508605"/>
            <a:ext cx="584880" cy="839394"/>
          </a:xfrm>
          <a:prstGeom prst="trapezoid">
            <a:avLst/>
          </a:prstGeom>
          <a:solidFill>
            <a:schemeClr val="accent5">
              <a:lumMod val="40000"/>
              <a:lumOff val="6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031BEB-7D89-8046-B136-9241EC501559}"/>
              </a:ext>
            </a:extLst>
          </p:cNvPr>
          <p:cNvCxnSpPr/>
          <p:nvPr/>
        </p:nvCxnSpPr>
        <p:spPr>
          <a:xfrm>
            <a:off x="3640533" y="3101798"/>
            <a:ext cx="0" cy="3289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68D36A9-9899-BA41-A2A8-F534F5BFC643}"/>
              </a:ext>
            </a:extLst>
          </p:cNvPr>
          <p:cNvCxnSpPr/>
          <p:nvPr/>
        </p:nvCxnSpPr>
        <p:spPr>
          <a:xfrm>
            <a:off x="4333553" y="3101798"/>
            <a:ext cx="0" cy="3289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F031BEB-7D89-8046-B136-9241EC501559}"/>
              </a:ext>
            </a:extLst>
          </p:cNvPr>
          <p:cNvCxnSpPr/>
          <p:nvPr/>
        </p:nvCxnSpPr>
        <p:spPr>
          <a:xfrm>
            <a:off x="5719593" y="3101798"/>
            <a:ext cx="0" cy="3289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B8BF9F-09F9-D147-A1D7-D4E72C050E86}"/>
              </a:ext>
            </a:extLst>
          </p:cNvPr>
          <p:cNvCxnSpPr/>
          <p:nvPr/>
        </p:nvCxnSpPr>
        <p:spPr>
          <a:xfrm>
            <a:off x="5026573" y="3101798"/>
            <a:ext cx="0" cy="3289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031BEB-7D89-8046-B136-9241EC501559}"/>
              </a:ext>
            </a:extLst>
          </p:cNvPr>
          <p:cNvCxnSpPr/>
          <p:nvPr/>
        </p:nvCxnSpPr>
        <p:spPr>
          <a:xfrm>
            <a:off x="6412613" y="3101798"/>
            <a:ext cx="0" cy="3289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F031BEB-7D89-8046-B136-9241EC501559}"/>
              </a:ext>
            </a:extLst>
          </p:cNvPr>
          <p:cNvCxnSpPr/>
          <p:nvPr/>
        </p:nvCxnSpPr>
        <p:spPr>
          <a:xfrm>
            <a:off x="7105633" y="3101798"/>
            <a:ext cx="0" cy="3289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F031BEB-7D89-8046-B136-9241EC501559}"/>
              </a:ext>
            </a:extLst>
          </p:cNvPr>
          <p:cNvCxnSpPr/>
          <p:nvPr/>
        </p:nvCxnSpPr>
        <p:spPr>
          <a:xfrm>
            <a:off x="7798653" y="3101798"/>
            <a:ext cx="0" cy="3289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F031BEB-7D89-8046-B136-9241EC501559}"/>
              </a:ext>
            </a:extLst>
          </p:cNvPr>
          <p:cNvCxnSpPr/>
          <p:nvPr/>
        </p:nvCxnSpPr>
        <p:spPr>
          <a:xfrm>
            <a:off x="8491675" y="3101798"/>
            <a:ext cx="0" cy="3289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itle 14">
            <a:extLst>
              <a:ext uri="{FF2B5EF4-FFF2-40B4-BE49-F238E27FC236}">
                <a16:creationId xmlns:a16="http://schemas.microsoft.com/office/drawing/2014/main" id="{7C773A77-1615-734A-87A1-91C6B93FCCD5}"/>
              </a:ext>
            </a:extLst>
          </p:cNvPr>
          <p:cNvSpPr txBox="1">
            <a:spLocks/>
          </p:cNvSpPr>
          <p:nvPr/>
        </p:nvSpPr>
        <p:spPr>
          <a:xfrm>
            <a:off x="457963" y="5532839"/>
            <a:ext cx="1781768" cy="3592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Sequence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Learning</a:t>
            </a:r>
          </a:p>
          <a:p>
            <a:pPr algn="ctr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(LSTMs)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E59E996-7543-3947-9B44-00274E0F6D83}"/>
              </a:ext>
            </a:extLst>
          </p:cNvPr>
          <p:cNvSpPr/>
          <p:nvPr/>
        </p:nvSpPr>
        <p:spPr>
          <a:xfrm>
            <a:off x="2403987" y="4662102"/>
            <a:ext cx="7374193" cy="140637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Pentagon 61">
            <a:extLst>
              <a:ext uri="{FF2B5EF4-FFF2-40B4-BE49-F238E27FC236}">
                <a16:creationId xmlns:a16="http://schemas.microsoft.com/office/drawing/2014/main" id="{FDE3DF5B-B6D8-A848-9AB8-AA7B27FE1B7C}"/>
              </a:ext>
            </a:extLst>
          </p:cNvPr>
          <p:cNvSpPr/>
          <p:nvPr/>
        </p:nvSpPr>
        <p:spPr>
          <a:xfrm rot="5400000">
            <a:off x="3397198" y="4745260"/>
            <a:ext cx="494041" cy="584881"/>
          </a:xfrm>
          <a:prstGeom prst="homePlate">
            <a:avLst>
              <a:gd name="adj" fmla="val 35072"/>
            </a:avLst>
          </a:prstGeom>
          <a:solidFill>
            <a:schemeClr val="accent6">
              <a:lumMod val="75000"/>
              <a:alpha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Pentagon 62">
            <a:extLst>
              <a:ext uri="{FF2B5EF4-FFF2-40B4-BE49-F238E27FC236}">
                <a16:creationId xmlns:a16="http://schemas.microsoft.com/office/drawing/2014/main" id="{955B475B-260A-C14C-91D7-5CE595343B49}"/>
              </a:ext>
            </a:extLst>
          </p:cNvPr>
          <p:cNvSpPr/>
          <p:nvPr/>
        </p:nvSpPr>
        <p:spPr>
          <a:xfrm rot="5400000">
            <a:off x="3393512" y="5416697"/>
            <a:ext cx="494041" cy="584881"/>
          </a:xfrm>
          <a:prstGeom prst="homePlate">
            <a:avLst>
              <a:gd name="adj" fmla="val 35072"/>
            </a:avLst>
          </a:prstGeom>
          <a:solidFill>
            <a:schemeClr val="accent6">
              <a:lumMod val="75000"/>
              <a:alpha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Pentagon 63">
            <a:extLst>
              <a:ext uri="{FF2B5EF4-FFF2-40B4-BE49-F238E27FC236}">
                <a16:creationId xmlns:a16="http://schemas.microsoft.com/office/drawing/2014/main" id="{4E9DBA80-BE59-6343-8871-6018D28D0CBB}"/>
              </a:ext>
            </a:extLst>
          </p:cNvPr>
          <p:cNvSpPr/>
          <p:nvPr/>
        </p:nvSpPr>
        <p:spPr>
          <a:xfrm rot="5400000">
            <a:off x="8243136" y="4745260"/>
            <a:ext cx="494041" cy="584881"/>
          </a:xfrm>
          <a:prstGeom prst="homePlate">
            <a:avLst>
              <a:gd name="adj" fmla="val 35072"/>
            </a:avLst>
          </a:prstGeom>
          <a:solidFill>
            <a:schemeClr val="accent6">
              <a:lumMod val="75000"/>
              <a:alpha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Pentagon 64">
            <a:extLst>
              <a:ext uri="{FF2B5EF4-FFF2-40B4-BE49-F238E27FC236}">
                <a16:creationId xmlns:a16="http://schemas.microsoft.com/office/drawing/2014/main" id="{DFF8E19F-C1AB-B24E-8D42-1D5C7F0E62D9}"/>
              </a:ext>
            </a:extLst>
          </p:cNvPr>
          <p:cNvSpPr/>
          <p:nvPr/>
        </p:nvSpPr>
        <p:spPr>
          <a:xfrm rot="5400000">
            <a:off x="8239450" y="5416697"/>
            <a:ext cx="494041" cy="584881"/>
          </a:xfrm>
          <a:prstGeom prst="homePlate">
            <a:avLst>
              <a:gd name="adj" fmla="val 35072"/>
            </a:avLst>
          </a:prstGeom>
          <a:solidFill>
            <a:schemeClr val="accent6">
              <a:lumMod val="75000"/>
              <a:alpha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Pentagon 65">
            <a:extLst>
              <a:ext uri="{FF2B5EF4-FFF2-40B4-BE49-F238E27FC236}">
                <a16:creationId xmlns:a16="http://schemas.microsoft.com/office/drawing/2014/main" id="{FDE3DF5B-B6D8-A848-9AB8-AA7B27FE1B7C}"/>
              </a:ext>
            </a:extLst>
          </p:cNvPr>
          <p:cNvSpPr/>
          <p:nvPr/>
        </p:nvSpPr>
        <p:spPr>
          <a:xfrm rot="5400000">
            <a:off x="4089475" y="4745258"/>
            <a:ext cx="494041" cy="584881"/>
          </a:xfrm>
          <a:prstGeom prst="homePlate">
            <a:avLst>
              <a:gd name="adj" fmla="val 35072"/>
            </a:avLst>
          </a:prstGeom>
          <a:solidFill>
            <a:schemeClr val="accent6">
              <a:lumMod val="75000"/>
              <a:alpha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7" name="Pentagon 66">
            <a:extLst>
              <a:ext uri="{FF2B5EF4-FFF2-40B4-BE49-F238E27FC236}">
                <a16:creationId xmlns:a16="http://schemas.microsoft.com/office/drawing/2014/main" id="{955B475B-260A-C14C-91D7-5CE595343B49}"/>
              </a:ext>
            </a:extLst>
          </p:cNvPr>
          <p:cNvSpPr/>
          <p:nvPr/>
        </p:nvSpPr>
        <p:spPr>
          <a:xfrm rot="5400000">
            <a:off x="4085789" y="5416695"/>
            <a:ext cx="494041" cy="584881"/>
          </a:xfrm>
          <a:prstGeom prst="homePlate">
            <a:avLst>
              <a:gd name="adj" fmla="val 35072"/>
            </a:avLst>
          </a:prstGeom>
          <a:solidFill>
            <a:schemeClr val="accent6">
              <a:lumMod val="75000"/>
              <a:alpha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8" name="Pentagon 67">
            <a:extLst>
              <a:ext uri="{FF2B5EF4-FFF2-40B4-BE49-F238E27FC236}">
                <a16:creationId xmlns:a16="http://schemas.microsoft.com/office/drawing/2014/main" id="{FDE3DF5B-B6D8-A848-9AB8-AA7B27FE1B7C}"/>
              </a:ext>
            </a:extLst>
          </p:cNvPr>
          <p:cNvSpPr/>
          <p:nvPr/>
        </p:nvSpPr>
        <p:spPr>
          <a:xfrm rot="5400000">
            <a:off x="4781752" y="4745258"/>
            <a:ext cx="494041" cy="584881"/>
          </a:xfrm>
          <a:prstGeom prst="homePlate">
            <a:avLst>
              <a:gd name="adj" fmla="val 35072"/>
            </a:avLst>
          </a:prstGeom>
          <a:solidFill>
            <a:schemeClr val="accent6">
              <a:lumMod val="75000"/>
              <a:alpha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9" name="Pentagon 68">
            <a:extLst>
              <a:ext uri="{FF2B5EF4-FFF2-40B4-BE49-F238E27FC236}">
                <a16:creationId xmlns:a16="http://schemas.microsoft.com/office/drawing/2014/main" id="{955B475B-260A-C14C-91D7-5CE595343B49}"/>
              </a:ext>
            </a:extLst>
          </p:cNvPr>
          <p:cNvSpPr/>
          <p:nvPr/>
        </p:nvSpPr>
        <p:spPr>
          <a:xfrm rot="5400000">
            <a:off x="4778066" y="5416695"/>
            <a:ext cx="494041" cy="584881"/>
          </a:xfrm>
          <a:prstGeom prst="homePlate">
            <a:avLst>
              <a:gd name="adj" fmla="val 35072"/>
            </a:avLst>
          </a:prstGeom>
          <a:solidFill>
            <a:schemeClr val="accent6">
              <a:lumMod val="75000"/>
              <a:alpha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0" name="Pentagon 69">
            <a:extLst>
              <a:ext uri="{FF2B5EF4-FFF2-40B4-BE49-F238E27FC236}">
                <a16:creationId xmlns:a16="http://schemas.microsoft.com/office/drawing/2014/main" id="{FDE3DF5B-B6D8-A848-9AB8-AA7B27FE1B7C}"/>
              </a:ext>
            </a:extLst>
          </p:cNvPr>
          <p:cNvSpPr/>
          <p:nvPr/>
        </p:nvSpPr>
        <p:spPr>
          <a:xfrm rot="5400000">
            <a:off x="5474029" y="4745258"/>
            <a:ext cx="494041" cy="584881"/>
          </a:xfrm>
          <a:prstGeom prst="homePlate">
            <a:avLst>
              <a:gd name="adj" fmla="val 35072"/>
            </a:avLst>
          </a:prstGeom>
          <a:solidFill>
            <a:schemeClr val="accent6">
              <a:lumMod val="75000"/>
              <a:alpha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1" name="Pentagon 70">
            <a:extLst>
              <a:ext uri="{FF2B5EF4-FFF2-40B4-BE49-F238E27FC236}">
                <a16:creationId xmlns:a16="http://schemas.microsoft.com/office/drawing/2014/main" id="{955B475B-260A-C14C-91D7-5CE595343B49}"/>
              </a:ext>
            </a:extLst>
          </p:cNvPr>
          <p:cNvSpPr/>
          <p:nvPr/>
        </p:nvSpPr>
        <p:spPr>
          <a:xfrm rot="5400000">
            <a:off x="5470343" y="5416695"/>
            <a:ext cx="494041" cy="584881"/>
          </a:xfrm>
          <a:prstGeom prst="homePlate">
            <a:avLst>
              <a:gd name="adj" fmla="val 35072"/>
            </a:avLst>
          </a:prstGeom>
          <a:solidFill>
            <a:schemeClr val="accent6">
              <a:lumMod val="75000"/>
              <a:alpha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2" name="Pentagon 71">
            <a:extLst>
              <a:ext uri="{FF2B5EF4-FFF2-40B4-BE49-F238E27FC236}">
                <a16:creationId xmlns:a16="http://schemas.microsoft.com/office/drawing/2014/main" id="{FDE3DF5B-B6D8-A848-9AB8-AA7B27FE1B7C}"/>
              </a:ext>
            </a:extLst>
          </p:cNvPr>
          <p:cNvSpPr/>
          <p:nvPr/>
        </p:nvSpPr>
        <p:spPr>
          <a:xfrm rot="5400000">
            <a:off x="6166306" y="4745258"/>
            <a:ext cx="494041" cy="584881"/>
          </a:xfrm>
          <a:prstGeom prst="homePlate">
            <a:avLst>
              <a:gd name="adj" fmla="val 35072"/>
            </a:avLst>
          </a:prstGeom>
          <a:solidFill>
            <a:schemeClr val="accent6">
              <a:lumMod val="75000"/>
              <a:alpha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3" name="Pentagon 72">
            <a:extLst>
              <a:ext uri="{FF2B5EF4-FFF2-40B4-BE49-F238E27FC236}">
                <a16:creationId xmlns:a16="http://schemas.microsoft.com/office/drawing/2014/main" id="{955B475B-260A-C14C-91D7-5CE595343B49}"/>
              </a:ext>
            </a:extLst>
          </p:cNvPr>
          <p:cNvSpPr/>
          <p:nvPr/>
        </p:nvSpPr>
        <p:spPr>
          <a:xfrm rot="5400000">
            <a:off x="6162620" y="5416695"/>
            <a:ext cx="494041" cy="584881"/>
          </a:xfrm>
          <a:prstGeom prst="homePlate">
            <a:avLst>
              <a:gd name="adj" fmla="val 35072"/>
            </a:avLst>
          </a:prstGeom>
          <a:solidFill>
            <a:schemeClr val="accent6">
              <a:lumMod val="75000"/>
              <a:alpha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4" name="Pentagon 73">
            <a:extLst>
              <a:ext uri="{FF2B5EF4-FFF2-40B4-BE49-F238E27FC236}">
                <a16:creationId xmlns:a16="http://schemas.microsoft.com/office/drawing/2014/main" id="{FDE3DF5B-B6D8-A848-9AB8-AA7B27FE1B7C}"/>
              </a:ext>
            </a:extLst>
          </p:cNvPr>
          <p:cNvSpPr/>
          <p:nvPr/>
        </p:nvSpPr>
        <p:spPr>
          <a:xfrm rot="5400000">
            <a:off x="6858583" y="4745258"/>
            <a:ext cx="494041" cy="584881"/>
          </a:xfrm>
          <a:prstGeom prst="homePlate">
            <a:avLst>
              <a:gd name="adj" fmla="val 35072"/>
            </a:avLst>
          </a:prstGeom>
          <a:solidFill>
            <a:schemeClr val="accent6">
              <a:lumMod val="75000"/>
              <a:alpha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5" name="Pentagon 74">
            <a:extLst>
              <a:ext uri="{FF2B5EF4-FFF2-40B4-BE49-F238E27FC236}">
                <a16:creationId xmlns:a16="http://schemas.microsoft.com/office/drawing/2014/main" id="{955B475B-260A-C14C-91D7-5CE595343B49}"/>
              </a:ext>
            </a:extLst>
          </p:cNvPr>
          <p:cNvSpPr/>
          <p:nvPr/>
        </p:nvSpPr>
        <p:spPr>
          <a:xfrm rot="5400000">
            <a:off x="6854897" y="5416695"/>
            <a:ext cx="494041" cy="584881"/>
          </a:xfrm>
          <a:prstGeom prst="homePlate">
            <a:avLst>
              <a:gd name="adj" fmla="val 35072"/>
            </a:avLst>
          </a:prstGeom>
          <a:solidFill>
            <a:schemeClr val="accent6">
              <a:lumMod val="75000"/>
              <a:alpha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6" name="Pentagon 75">
            <a:extLst>
              <a:ext uri="{FF2B5EF4-FFF2-40B4-BE49-F238E27FC236}">
                <a16:creationId xmlns:a16="http://schemas.microsoft.com/office/drawing/2014/main" id="{FDE3DF5B-B6D8-A848-9AB8-AA7B27FE1B7C}"/>
              </a:ext>
            </a:extLst>
          </p:cNvPr>
          <p:cNvSpPr/>
          <p:nvPr/>
        </p:nvSpPr>
        <p:spPr>
          <a:xfrm rot="5400000">
            <a:off x="7550860" y="4744750"/>
            <a:ext cx="494041" cy="584881"/>
          </a:xfrm>
          <a:prstGeom prst="homePlate">
            <a:avLst>
              <a:gd name="adj" fmla="val 35072"/>
            </a:avLst>
          </a:prstGeom>
          <a:solidFill>
            <a:schemeClr val="accent6">
              <a:lumMod val="75000"/>
              <a:alpha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7" name="Pentagon 76">
            <a:extLst>
              <a:ext uri="{FF2B5EF4-FFF2-40B4-BE49-F238E27FC236}">
                <a16:creationId xmlns:a16="http://schemas.microsoft.com/office/drawing/2014/main" id="{955B475B-260A-C14C-91D7-5CE595343B49}"/>
              </a:ext>
            </a:extLst>
          </p:cNvPr>
          <p:cNvSpPr/>
          <p:nvPr/>
        </p:nvSpPr>
        <p:spPr>
          <a:xfrm rot="5400000">
            <a:off x="7547174" y="5416187"/>
            <a:ext cx="494041" cy="584881"/>
          </a:xfrm>
          <a:prstGeom prst="homePlate">
            <a:avLst>
              <a:gd name="adj" fmla="val 35072"/>
            </a:avLst>
          </a:prstGeom>
          <a:solidFill>
            <a:schemeClr val="accent6">
              <a:lumMod val="75000"/>
              <a:alpha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DADB0C4-B20B-0149-B101-209BBDC6F065}"/>
              </a:ext>
            </a:extLst>
          </p:cNvPr>
          <p:cNvGrpSpPr/>
          <p:nvPr/>
        </p:nvGrpSpPr>
        <p:grpSpPr>
          <a:xfrm>
            <a:off x="3633917" y="5247821"/>
            <a:ext cx="4851142" cy="328916"/>
            <a:chOff x="3792933" y="3415083"/>
            <a:chExt cx="4851142" cy="328916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94D7893-EE91-5F46-A403-201FAFC9788E}"/>
                </a:ext>
              </a:extLst>
            </p:cNvPr>
            <p:cNvCxnSpPr/>
            <p:nvPr/>
          </p:nvCxnSpPr>
          <p:spPr>
            <a:xfrm>
              <a:off x="3792933" y="3415083"/>
              <a:ext cx="0" cy="328916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D6F1981-C23D-3844-B6F7-0E79B6DCF151}"/>
                </a:ext>
              </a:extLst>
            </p:cNvPr>
            <p:cNvCxnSpPr/>
            <p:nvPr/>
          </p:nvCxnSpPr>
          <p:spPr>
            <a:xfrm>
              <a:off x="4485953" y="3415083"/>
              <a:ext cx="0" cy="328916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E511838-C6C1-234C-8AB3-8B7CA086235D}"/>
                </a:ext>
              </a:extLst>
            </p:cNvPr>
            <p:cNvCxnSpPr/>
            <p:nvPr/>
          </p:nvCxnSpPr>
          <p:spPr>
            <a:xfrm>
              <a:off x="5871993" y="3415083"/>
              <a:ext cx="0" cy="328916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D273A92-C2FC-3544-8450-0BB0F509689A}"/>
                </a:ext>
              </a:extLst>
            </p:cNvPr>
            <p:cNvCxnSpPr/>
            <p:nvPr/>
          </p:nvCxnSpPr>
          <p:spPr>
            <a:xfrm>
              <a:off x="5178973" y="3415083"/>
              <a:ext cx="0" cy="328916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6120ED1-EAB0-D54B-9F7D-135920B8F84F}"/>
                </a:ext>
              </a:extLst>
            </p:cNvPr>
            <p:cNvCxnSpPr/>
            <p:nvPr/>
          </p:nvCxnSpPr>
          <p:spPr>
            <a:xfrm>
              <a:off x="6565013" y="3415083"/>
              <a:ext cx="0" cy="328916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80A2A66-BCAE-EC4F-99A5-241121440355}"/>
                </a:ext>
              </a:extLst>
            </p:cNvPr>
            <p:cNvCxnSpPr/>
            <p:nvPr/>
          </p:nvCxnSpPr>
          <p:spPr>
            <a:xfrm>
              <a:off x="7258033" y="3415083"/>
              <a:ext cx="0" cy="328916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543210B-C0A3-1F45-9691-30DE8846B02C}"/>
                </a:ext>
              </a:extLst>
            </p:cNvPr>
            <p:cNvCxnSpPr/>
            <p:nvPr/>
          </p:nvCxnSpPr>
          <p:spPr>
            <a:xfrm>
              <a:off x="7951053" y="3415083"/>
              <a:ext cx="0" cy="328916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FBE2276-0BCE-9D41-B22E-B95FD386B947}"/>
                </a:ext>
              </a:extLst>
            </p:cNvPr>
            <p:cNvCxnSpPr/>
            <p:nvPr/>
          </p:nvCxnSpPr>
          <p:spPr>
            <a:xfrm>
              <a:off x="8644075" y="3415083"/>
              <a:ext cx="0" cy="328916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2B65D7C-ABAC-D14D-8F54-891A40034023}"/>
              </a:ext>
            </a:extLst>
          </p:cNvPr>
          <p:cNvGrpSpPr/>
          <p:nvPr/>
        </p:nvGrpSpPr>
        <p:grpSpPr>
          <a:xfrm>
            <a:off x="3640533" y="4413148"/>
            <a:ext cx="4851142" cy="328916"/>
            <a:chOff x="3792933" y="3415083"/>
            <a:chExt cx="4851142" cy="328916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48D08FD-8154-4142-920C-2367C5B62E1C}"/>
                </a:ext>
              </a:extLst>
            </p:cNvPr>
            <p:cNvCxnSpPr/>
            <p:nvPr/>
          </p:nvCxnSpPr>
          <p:spPr>
            <a:xfrm>
              <a:off x="3792933" y="3415083"/>
              <a:ext cx="0" cy="32891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1E26D482-6807-F749-94B8-32E65D5627FC}"/>
                </a:ext>
              </a:extLst>
            </p:cNvPr>
            <p:cNvCxnSpPr/>
            <p:nvPr/>
          </p:nvCxnSpPr>
          <p:spPr>
            <a:xfrm>
              <a:off x="4485953" y="3415083"/>
              <a:ext cx="0" cy="32891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AD2ADCB-E29E-6245-A4E7-3B45A9A3C8DB}"/>
                </a:ext>
              </a:extLst>
            </p:cNvPr>
            <p:cNvCxnSpPr/>
            <p:nvPr/>
          </p:nvCxnSpPr>
          <p:spPr>
            <a:xfrm>
              <a:off x="5871993" y="3415083"/>
              <a:ext cx="0" cy="32891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4C493BA-DDD3-BD43-B206-218AD4EE42D6}"/>
                </a:ext>
              </a:extLst>
            </p:cNvPr>
            <p:cNvCxnSpPr/>
            <p:nvPr/>
          </p:nvCxnSpPr>
          <p:spPr>
            <a:xfrm>
              <a:off x="5178973" y="3415083"/>
              <a:ext cx="0" cy="32891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CB78429-F1DA-3E4B-B60F-A73D69294FAB}"/>
                </a:ext>
              </a:extLst>
            </p:cNvPr>
            <p:cNvCxnSpPr/>
            <p:nvPr/>
          </p:nvCxnSpPr>
          <p:spPr>
            <a:xfrm>
              <a:off x="6565013" y="3415083"/>
              <a:ext cx="0" cy="32891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13CE6CA0-BF04-A34D-9B7C-C6FA161DD73B}"/>
                </a:ext>
              </a:extLst>
            </p:cNvPr>
            <p:cNvCxnSpPr/>
            <p:nvPr/>
          </p:nvCxnSpPr>
          <p:spPr>
            <a:xfrm>
              <a:off x="7258033" y="3415083"/>
              <a:ext cx="0" cy="32891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995554D-BA2C-C44A-959F-43F49EC2C6D7}"/>
                </a:ext>
              </a:extLst>
            </p:cNvPr>
            <p:cNvCxnSpPr/>
            <p:nvPr/>
          </p:nvCxnSpPr>
          <p:spPr>
            <a:xfrm>
              <a:off x="7951053" y="3415083"/>
              <a:ext cx="0" cy="32891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30FAF08-6870-034B-AA3C-02B8449E429F}"/>
                </a:ext>
              </a:extLst>
            </p:cNvPr>
            <p:cNvCxnSpPr/>
            <p:nvPr/>
          </p:nvCxnSpPr>
          <p:spPr>
            <a:xfrm>
              <a:off x="8644075" y="3415083"/>
              <a:ext cx="0" cy="328916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7364FB9F-F4CA-CF4C-B053-2D74E7BD118E}"/>
              </a:ext>
            </a:extLst>
          </p:cNvPr>
          <p:cNvCxnSpPr>
            <a:cxnSpLocks/>
          </p:cNvCxnSpPr>
          <p:nvPr/>
        </p:nvCxnSpPr>
        <p:spPr>
          <a:xfrm>
            <a:off x="3799133" y="4961941"/>
            <a:ext cx="354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23B44EF-483B-EA41-843A-A36E94C13E28}"/>
              </a:ext>
            </a:extLst>
          </p:cNvPr>
          <p:cNvCxnSpPr>
            <a:cxnSpLocks/>
          </p:cNvCxnSpPr>
          <p:nvPr/>
        </p:nvCxnSpPr>
        <p:spPr>
          <a:xfrm>
            <a:off x="4496477" y="4951489"/>
            <a:ext cx="354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364FB9F-F4CA-CF4C-B053-2D74E7BD118E}"/>
              </a:ext>
            </a:extLst>
          </p:cNvPr>
          <p:cNvCxnSpPr>
            <a:cxnSpLocks/>
          </p:cNvCxnSpPr>
          <p:nvPr/>
        </p:nvCxnSpPr>
        <p:spPr>
          <a:xfrm>
            <a:off x="9928586" y="8551826"/>
            <a:ext cx="354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5857F4D-1577-B647-8C86-F6063AF8D9E4}"/>
              </a:ext>
            </a:extLst>
          </p:cNvPr>
          <p:cNvCxnSpPr>
            <a:cxnSpLocks/>
          </p:cNvCxnSpPr>
          <p:nvPr/>
        </p:nvCxnSpPr>
        <p:spPr>
          <a:xfrm>
            <a:off x="5193821" y="4951489"/>
            <a:ext cx="354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2E0EDF9-32BC-9043-A84D-3896E4B05A13}"/>
              </a:ext>
            </a:extLst>
          </p:cNvPr>
          <p:cNvCxnSpPr>
            <a:cxnSpLocks/>
          </p:cNvCxnSpPr>
          <p:nvPr/>
        </p:nvCxnSpPr>
        <p:spPr>
          <a:xfrm>
            <a:off x="5891165" y="4961941"/>
            <a:ext cx="354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ABDB84C-D05C-ED43-93BD-940F7142BA68}"/>
              </a:ext>
            </a:extLst>
          </p:cNvPr>
          <p:cNvCxnSpPr>
            <a:cxnSpLocks/>
          </p:cNvCxnSpPr>
          <p:nvPr/>
        </p:nvCxnSpPr>
        <p:spPr>
          <a:xfrm>
            <a:off x="6588509" y="4962640"/>
            <a:ext cx="354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E1CF970-DB12-D14B-88E0-B8CA301DC037}"/>
              </a:ext>
            </a:extLst>
          </p:cNvPr>
          <p:cNvCxnSpPr>
            <a:cxnSpLocks/>
          </p:cNvCxnSpPr>
          <p:nvPr/>
        </p:nvCxnSpPr>
        <p:spPr>
          <a:xfrm>
            <a:off x="7285853" y="4961941"/>
            <a:ext cx="354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23B44EF-483B-EA41-843A-A36E94C13E28}"/>
              </a:ext>
            </a:extLst>
          </p:cNvPr>
          <p:cNvCxnSpPr>
            <a:cxnSpLocks/>
          </p:cNvCxnSpPr>
          <p:nvPr/>
        </p:nvCxnSpPr>
        <p:spPr>
          <a:xfrm>
            <a:off x="10643019" y="8541374"/>
            <a:ext cx="354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2EAFC46-B2F9-DF4C-B29C-AB4218982B5C}"/>
              </a:ext>
            </a:extLst>
          </p:cNvPr>
          <p:cNvCxnSpPr>
            <a:cxnSpLocks/>
          </p:cNvCxnSpPr>
          <p:nvPr/>
        </p:nvCxnSpPr>
        <p:spPr>
          <a:xfrm>
            <a:off x="7983196" y="4951489"/>
            <a:ext cx="354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364FB9F-F4CA-CF4C-B053-2D74E7BD118E}"/>
              </a:ext>
            </a:extLst>
          </p:cNvPr>
          <p:cNvCxnSpPr>
            <a:cxnSpLocks/>
          </p:cNvCxnSpPr>
          <p:nvPr/>
        </p:nvCxnSpPr>
        <p:spPr>
          <a:xfrm>
            <a:off x="3799133" y="5631793"/>
            <a:ext cx="354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23B44EF-483B-EA41-843A-A36E94C13E28}"/>
              </a:ext>
            </a:extLst>
          </p:cNvPr>
          <p:cNvCxnSpPr>
            <a:cxnSpLocks/>
          </p:cNvCxnSpPr>
          <p:nvPr/>
        </p:nvCxnSpPr>
        <p:spPr>
          <a:xfrm>
            <a:off x="4496477" y="5621341"/>
            <a:ext cx="354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5857F4D-1577-B647-8C86-F6063AF8D9E4}"/>
              </a:ext>
            </a:extLst>
          </p:cNvPr>
          <p:cNvCxnSpPr>
            <a:cxnSpLocks/>
          </p:cNvCxnSpPr>
          <p:nvPr/>
        </p:nvCxnSpPr>
        <p:spPr>
          <a:xfrm>
            <a:off x="5193821" y="5621341"/>
            <a:ext cx="354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2E0EDF9-32BC-9043-A84D-3896E4B05A13}"/>
              </a:ext>
            </a:extLst>
          </p:cNvPr>
          <p:cNvCxnSpPr>
            <a:cxnSpLocks/>
          </p:cNvCxnSpPr>
          <p:nvPr/>
        </p:nvCxnSpPr>
        <p:spPr>
          <a:xfrm>
            <a:off x="5891165" y="5631793"/>
            <a:ext cx="354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ABDB84C-D05C-ED43-93BD-940F7142BA68}"/>
              </a:ext>
            </a:extLst>
          </p:cNvPr>
          <p:cNvCxnSpPr>
            <a:cxnSpLocks/>
          </p:cNvCxnSpPr>
          <p:nvPr/>
        </p:nvCxnSpPr>
        <p:spPr>
          <a:xfrm>
            <a:off x="6588509" y="5632492"/>
            <a:ext cx="354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E1CF970-DB12-D14B-88E0-B8CA301DC037}"/>
              </a:ext>
            </a:extLst>
          </p:cNvPr>
          <p:cNvCxnSpPr>
            <a:cxnSpLocks/>
          </p:cNvCxnSpPr>
          <p:nvPr/>
        </p:nvCxnSpPr>
        <p:spPr>
          <a:xfrm>
            <a:off x="7285853" y="5631793"/>
            <a:ext cx="354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2EAFC46-B2F9-DF4C-B29C-AB4218982B5C}"/>
              </a:ext>
            </a:extLst>
          </p:cNvPr>
          <p:cNvCxnSpPr>
            <a:cxnSpLocks/>
          </p:cNvCxnSpPr>
          <p:nvPr/>
        </p:nvCxnSpPr>
        <p:spPr>
          <a:xfrm>
            <a:off x="7983196" y="5621341"/>
            <a:ext cx="354762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718AFE3-BBD6-5B4F-A9F0-F7B66C38F8A0}"/>
              </a:ext>
            </a:extLst>
          </p:cNvPr>
          <p:cNvCxnSpPr>
            <a:cxnSpLocks/>
          </p:cNvCxnSpPr>
          <p:nvPr/>
        </p:nvCxnSpPr>
        <p:spPr>
          <a:xfrm flipV="1">
            <a:off x="8886305" y="5169088"/>
            <a:ext cx="1329652" cy="462705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Punched Tape 110">
                <a:extLst>
                  <a:ext uri="{FF2B5EF4-FFF2-40B4-BE49-F238E27FC236}">
                    <a16:creationId xmlns:a16="http://schemas.microsoft.com/office/drawing/2014/main" id="{1A2AA6CA-B2D0-014C-8591-DE461DD1AE61}"/>
                  </a:ext>
                </a:extLst>
              </p:cNvPr>
              <p:cNvSpPr/>
              <p:nvPr/>
            </p:nvSpPr>
            <p:spPr>
              <a:xfrm>
                <a:off x="10244510" y="2458677"/>
                <a:ext cx="1231503" cy="854881"/>
              </a:xfrm>
              <a:prstGeom prst="flowChartPunchedTape">
                <a:avLst/>
              </a:prstGeom>
              <a:solidFill>
                <a:schemeClr val="accent4">
                  <a:lumMod val="60000"/>
                  <a:lumOff val="40000"/>
                  <a:alpha val="6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zh-CN" altLang="en-US" sz="1400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4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∈[0,</m:t>
                      </m:r>
                      <m:r>
                        <a:rPr lang="zh-CN" altLang="en-US" sz="14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400" b="0" i="1" smtClean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128)</m:t>
                      </m:r>
                    </m:oMath>
                  </m:oMathPara>
                </a14:m>
                <a:endParaRPr lang="en-US" sz="14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1" name="Punched Tape 110">
                <a:extLst>
                  <a:ext uri="{FF2B5EF4-FFF2-40B4-BE49-F238E27FC236}">
                    <a16:creationId xmlns:a16="http://schemas.microsoft.com/office/drawing/2014/main" id="{1A2AA6CA-B2D0-014C-8591-DE461DD1AE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510" y="2458677"/>
                <a:ext cx="1231503" cy="854881"/>
              </a:xfrm>
              <a:prstGeom prst="flowChartPunchedTap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Rectangle 113">
            <a:extLst>
              <a:ext uri="{FF2B5EF4-FFF2-40B4-BE49-F238E27FC236}">
                <a16:creationId xmlns:a16="http://schemas.microsoft.com/office/drawing/2014/main" id="{49CA8706-42ED-4843-860E-C11F6AF5F036}"/>
              </a:ext>
            </a:extLst>
          </p:cNvPr>
          <p:cNvSpPr/>
          <p:nvPr/>
        </p:nvSpPr>
        <p:spPr>
          <a:xfrm>
            <a:off x="9980651" y="4071365"/>
            <a:ext cx="1822883" cy="199711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itle 14">
            <a:extLst>
              <a:ext uri="{FF2B5EF4-FFF2-40B4-BE49-F238E27FC236}">
                <a16:creationId xmlns:a16="http://schemas.microsoft.com/office/drawing/2014/main" id="{D89C7C73-F382-DC46-BB69-A0F6FED422B8}"/>
              </a:ext>
            </a:extLst>
          </p:cNvPr>
          <p:cNvSpPr txBox="1">
            <a:spLocks/>
          </p:cNvSpPr>
          <p:nvPr/>
        </p:nvSpPr>
        <p:spPr>
          <a:xfrm>
            <a:off x="10084860" y="5625604"/>
            <a:ext cx="1703724" cy="3592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Normalization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D0279B1-1BEC-9843-A276-891BFF1BE714}"/>
              </a:ext>
            </a:extLst>
          </p:cNvPr>
          <p:cNvSpPr/>
          <p:nvPr/>
        </p:nvSpPr>
        <p:spPr>
          <a:xfrm>
            <a:off x="9980650" y="1755491"/>
            <a:ext cx="1822883" cy="21549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0276A38C-A079-DE4C-8DA7-B864C63E9110}"/>
              </a:ext>
            </a:extLst>
          </p:cNvPr>
          <p:cNvCxnSpPr>
            <a:cxnSpLocks/>
          </p:cNvCxnSpPr>
          <p:nvPr/>
        </p:nvCxnSpPr>
        <p:spPr>
          <a:xfrm flipV="1">
            <a:off x="10892091" y="3430714"/>
            <a:ext cx="0" cy="123138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itle 14">
            <a:extLst>
              <a:ext uri="{FF2B5EF4-FFF2-40B4-BE49-F238E27FC236}">
                <a16:creationId xmlns:a16="http://schemas.microsoft.com/office/drawing/2014/main" id="{3A907EAB-34BC-A046-BC06-1E58EF9A6235}"/>
              </a:ext>
            </a:extLst>
          </p:cNvPr>
          <p:cNvSpPr txBox="1">
            <a:spLocks/>
          </p:cNvSpPr>
          <p:nvPr/>
        </p:nvSpPr>
        <p:spPr>
          <a:xfrm>
            <a:off x="9980650" y="1975851"/>
            <a:ext cx="1781768" cy="3592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Velocity</a:t>
            </a:r>
          </a:p>
        </p:txBody>
      </p:sp>
    </p:spTree>
    <p:extLst>
      <p:ext uri="{BB962C8B-B14F-4D97-AF65-F5344CB8AC3E}">
        <p14:creationId xmlns:p14="http://schemas.microsoft.com/office/powerpoint/2010/main" val="3827581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Velocity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Evaluation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3031FDB8-D573-324F-9CEB-9319E9816CD1}"/>
              </a:ext>
            </a:extLst>
          </p:cNvPr>
          <p:cNvSpPr txBox="1">
            <a:spLocks/>
          </p:cNvSpPr>
          <p:nvPr/>
        </p:nvSpPr>
        <p:spPr>
          <a:xfrm>
            <a:off x="573534" y="2472483"/>
            <a:ext cx="10031873" cy="228796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13" name="Title 14">
            <a:extLst>
              <a:ext uri="{FF2B5EF4-FFF2-40B4-BE49-F238E27FC236}">
                <a16:creationId xmlns:a16="http://schemas.microsoft.com/office/drawing/2014/main" id="{CEABDFE2-3815-644F-9791-1C379FB541EA}"/>
              </a:ext>
            </a:extLst>
          </p:cNvPr>
          <p:cNvSpPr txBox="1">
            <a:spLocks/>
          </p:cNvSpPr>
          <p:nvPr/>
        </p:nvSpPr>
        <p:spPr>
          <a:xfrm>
            <a:off x="557593" y="2889616"/>
            <a:ext cx="11060873" cy="450579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Current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result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is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not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available</a:t>
            </a:r>
          </a:p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dataset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that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have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now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does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not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include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any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velocity</a:t>
            </a: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information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,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so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are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now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trying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collect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new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dataset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that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contains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velocity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information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each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note.</a:t>
            </a:r>
          </a:p>
          <a:p>
            <a:pPr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What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can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expect</a:t>
            </a:r>
          </a:p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If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video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has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high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resolution,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then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this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should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perform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quite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well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this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task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by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capturing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minor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changes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around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those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consecutive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frames.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Because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velocity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revealed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by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how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fast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pressed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or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derivative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depth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over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time.</a:t>
            </a: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2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1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718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Evaluation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Metrics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3031FDB8-D573-324F-9CEB-9319E9816CD1}"/>
              </a:ext>
            </a:extLst>
          </p:cNvPr>
          <p:cNvSpPr txBox="1">
            <a:spLocks/>
          </p:cNvSpPr>
          <p:nvPr/>
        </p:nvSpPr>
        <p:spPr>
          <a:xfrm>
            <a:off x="573534" y="2472483"/>
            <a:ext cx="10031873" cy="228796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13" name="Title 14">
            <a:extLst>
              <a:ext uri="{FF2B5EF4-FFF2-40B4-BE49-F238E27FC236}">
                <a16:creationId xmlns:a16="http://schemas.microsoft.com/office/drawing/2014/main" id="{CEABDFE2-3815-644F-9791-1C379FB541EA}"/>
              </a:ext>
            </a:extLst>
          </p:cNvPr>
          <p:cNvSpPr txBox="1">
            <a:spLocks/>
          </p:cNvSpPr>
          <p:nvPr/>
        </p:nvSpPr>
        <p:spPr>
          <a:xfrm>
            <a:off x="573534" y="4898214"/>
            <a:ext cx="11060873" cy="146278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Minimum Edit Distance</a:t>
            </a:r>
          </a:p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Calculated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by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dynamic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programming</a:t>
            </a:r>
          </a:p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Describe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minimum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number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operations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transform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sequence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another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one.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Here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apply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this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algorithm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each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single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note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over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time.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1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039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Evaluation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Metrics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3031FDB8-D573-324F-9CEB-9319E9816CD1}"/>
              </a:ext>
            </a:extLst>
          </p:cNvPr>
          <p:cNvSpPr txBox="1">
            <a:spLocks/>
          </p:cNvSpPr>
          <p:nvPr/>
        </p:nvSpPr>
        <p:spPr>
          <a:xfrm>
            <a:off x="573534" y="2472483"/>
            <a:ext cx="10031873" cy="228796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13" name="Title 14">
            <a:extLst>
              <a:ext uri="{FF2B5EF4-FFF2-40B4-BE49-F238E27FC236}">
                <a16:creationId xmlns:a16="http://schemas.microsoft.com/office/drawing/2014/main" id="{CEABDFE2-3815-644F-9791-1C379FB541EA}"/>
              </a:ext>
            </a:extLst>
          </p:cNvPr>
          <p:cNvSpPr txBox="1">
            <a:spLocks/>
          </p:cNvSpPr>
          <p:nvPr/>
        </p:nvSpPr>
        <p:spPr>
          <a:xfrm>
            <a:off x="573534" y="1952799"/>
            <a:ext cx="11060873" cy="104438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Minimum Edit Distance</a:t>
            </a: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1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FA948B-A10F-134A-AA57-98AEFF8CB34D}"/>
                  </a:ext>
                </a:extLst>
              </p:cNvPr>
              <p:cNvSpPr/>
              <p:nvPr/>
            </p:nvSpPr>
            <p:spPr>
              <a:xfrm>
                <a:off x="1006844" y="3007709"/>
                <a:ext cx="3518251" cy="1217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Palace Script MT" panose="020F0502020204030204" pitchFamily="34" charset="0"/>
                        </a:rPr>
                        <m:t>𝑄</m:t>
                      </m:r>
                      <m:r>
                        <a:rPr lang="en-US" altLang="zh-CN" sz="260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Palace Script MT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88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6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altLang="zh-CN" sz="26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6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6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6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zh-CN" sz="2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6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6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600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600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3FA948B-A10F-134A-AA57-98AEFF8CB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44" y="3007709"/>
                <a:ext cx="3518251" cy="1217513"/>
              </a:xfrm>
              <a:prstGeom prst="rect">
                <a:avLst/>
              </a:prstGeom>
              <a:blipFill>
                <a:blip r:embed="rId2"/>
                <a:stretch>
                  <a:fillRect l="-5036" t="-102062" b="-158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857404C-24AA-6048-9685-57ED5558F8AA}"/>
                  </a:ext>
                </a:extLst>
              </p:cNvPr>
              <p:cNvSpPr/>
              <p:nvPr/>
            </p:nvSpPr>
            <p:spPr>
              <a:xfrm>
                <a:off x="4692674" y="2077362"/>
                <a:ext cx="5229958" cy="3368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/>
                            <m:e>
                              <m:func>
                                <m:func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fName>
                                <m:e>
                                  <m:eqArr>
                                    <m:eqArr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d>
                                        <m:dPr>
                                          <m:begChr m:val="{"/>
                                          <m:endChr m:val=""/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eqArr>
                                            <m:eqArr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eqArr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−1,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𝐵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𝐵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−1,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𝐵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+[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𝐵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]</m:t>
                                              </m:r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−2, 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−2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𝐴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𝐵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</m:eqArr>
                                        </m:e>
                                      </m:d>
                                    </m:e>
                                    <m:e/>
                                  </m:eqAr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eqArr>
                                        <m:eqArr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−1,</m:t>
                                              </m:r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b="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−1,</m:t>
                                              </m:r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b="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−1,</m:t>
                                              </m:r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b="0" i="1">
                                              <a:latin typeface="Cambria Math" panose="02040503050406030204" pitchFamily="18" charset="0"/>
                                            </a:rPr>
                                            <m:t>+[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>
                                              <a:latin typeface="Cambria Math" panose="02040503050406030204" pitchFamily="18" charset="0"/>
                                            </a:rPr>
                                            <m:t>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>
                                              <a:latin typeface="Cambria Math" panose="02040503050406030204" pitchFamily="18" charset="0"/>
                                            </a:rPr>
                                            <m:t>]</m:t>
                                          </m:r>
                                        </m:e>
                                      </m:eqArr>
                                    </m:e>
                                  </m:d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857404C-24AA-6048-9685-57ED5558F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674" y="2077362"/>
                <a:ext cx="5229958" cy="3368294"/>
              </a:xfrm>
              <a:prstGeom prst="rect">
                <a:avLst/>
              </a:prstGeom>
              <a:blipFill>
                <a:blip r:embed="rId3"/>
                <a:stretch>
                  <a:fillRect t="-5639" b="-9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4">
                <a:extLst>
                  <a:ext uri="{FF2B5EF4-FFF2-40B4-BE49-F238E27FC236}">
                    <a16:creationId xmlns:a16="http://schemas.microsoft.com/office/drawing/2014/main" id="{444D82F3-D069-E748-B1C2-3E9F6584C4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033" y="6130863"/>
                <a:ext cx="11060873" cy="286126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 anchor="b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</a:pPr>
                <a:r>
                  <a:rPr lang="zh-CN" altLang="en-US" sz="13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3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13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3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𝑛</m:t>
                        </m:r>
                        <m:r>
                          <a:rPr lang="en-US" altLang="zh-CN" sz="13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,</m:t>
                        </m:r>
                        <m:r>
                          <a:rPr lang="en-US" altLang="zh-CN" sz="13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𝑚</m:t>
                        </m:r>
                      </m:sub>
                    </m:sSub>
                    <m:r>
                      <a:rPr lang="en-US" altLang="zh-CN" sz="13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(</m:t>
                    </m:r>
                    <m:r>
                      <a:rPr lang="en-US" altLang="zh-CN" sz="13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𝐴</m:t>
                    </m:r>
                    <m:r>
                      <a:rPr lang="en-US" altLang="zh-CN" sz="13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, </m:t>
                    </m:r>
                    <m:r>
                      <a:rPr lang="en-US" altLang="zh-CN" sz="13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𝐵</m:t>
                    </m:r>
                    <m:r>
                      <a:rPr lang="en-US" altLang="zh-CN" sz="13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)</m:t>
                    </m:r>
                  </m:oMath>
                </a14:m>
                <a:r>
                  <a:rPr lang="zh-CN" altLang="en-US" sz="13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13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describes</a:t>
                </a:r>
                <a:r>
                  <a:rPr lang="zh-CN" altLang="en-US" sz="13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13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13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13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edit</a:t>
                </a:r>
                <a:r>
                  <a:rPr lang="zh-CN" altLang="en-US" sz="13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13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distance</a:t>
                </a:r>
                <a:r>
                  <a:rPr lang="zh-CN" altLang="en-US" sz="13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13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between</a:t>
                </a:r>
                <a:r>
                  <a:rPr lang="zh-CN" altLang="en-US" sz="13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300" i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𝐴</m:t>
                    </m:r>
                    <m:r>
                      <a:rPr lang="en-US" altLang="zh-CN" sz="1300" i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[1…</m:t>
                    </m:r>
                    <m:r>
                      <a:rPr lang="en-US" altLang="zh-CN" sz="1300" i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𝑛</m:t>
                    </m:r>
                    <m:r>
                      <a:rPr lang="en-US" altLang="zh-CN" sz="1300" i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]</m:t>
                    </m:r>
                  </m:oMath>
                </a14:m>
                <a:r>
                  <a:rPr lang="zh-CN" altLang="en-US" sz="13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13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and</a:t>
                </a:r>
                <a:r>
                  <a:rPr lang="zh-CN" altLang="en-US" sz="13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300" i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𝐵</m:t>
                    </m:r>
                    <m:r>
                      <a:rPr lang="en-US" altLang="zh-CN" sz="1300" i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[1…</m:t>
                    </m:r>
                    <m:r>
                      <a:rPr lang="en-US" altLang="zh-CN" sz="1300" i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𝑚</m:t>
                    </m:r>
                    <m:r>
                      <a:rPr lang="en-US" altLang="zh-CN" sz="1300" i="1" dirty="0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]</m:t>
                    </m:r>
                  </m:oMath>
                </a14:m>
                <a:endParaRPr lang="en-US" altLang="zh-CN" sz="1300" dirty="0">
                  <a:solidFill>
                    <a:schemeClr val="bg2">
                      <a:lumMod val="25000"/>
                    </a:schemeClr>
                  </a:solidFill>
                  <a:latin typeface="Palatino Linotype" panose="02040502050505030304" pitchFamily="18" charset="0"/>
                  <a:cs typeface="Palace Script MT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Title 14">
                <a:extLst>
                  <a:ext uri="{FF2B5EF4-FFF2-40B4-BE49-F238E27FC236}">
                    <a16:creationId xmlns:a16="http://schemas.microsoft.com/office/drawing/2014/main" id="{444D82F3-D069-E748-B1C2-3E9F6584C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3" y="6130863"/>
                <a:ext cx="11060873" cy="286126"/>
              </a:xfrm>
              <a:prstGeom prst="rect">
                <a:avLst/>
              </a:prstGeom>
              <a:blipFill>
                <a:blip r:embed="rId4"/>
                <a:stretch>
                  <a:fillRect l="-115" t="-8696" b="-1304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itle 14">
                <a:extLst>
                  <a:ext uri="{FF2B5EF4-FFF2-40B4-BE49-F238E27FC236}">
                    <a16:creationId xmlns:a16="http://schemas.microsoft.com/office/drawing/2014/main" id="{7688D563-11C7-774C-B9FC-2C1D4DACC3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55279" y="2117267"/>
                <a:ext cx="1773278" cy="340279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 anchor="b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</a:pPr>
                <a:r>
                  <a:rPr lang="en-US" altLang="zh-CN" sz="15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ea typeface="Palatino" pitchFamily="2" charset="77"/>
                    <a:cs typeface="Palace Script MT" panose="020F0502020204030204" pitchFamily="34" charset="0"/>
                  </a:rPr>
                  <a:t>if</a:t>
                </a:r>
                <a:r>
                  <a:rPr lang="zh-CN" altLang="en-US" sz="15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ea typeface="Palatino" pitchFamily="2" charset="77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5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Palace Script MT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500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Palace Script MT" panose="020F0502020204030204" pitchFamily="34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altLang="zh-CN" sz="15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" pitchFamily="2" charset="77"/>
                                <a:cs typeface="Palace Script MT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5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" pitchFamily="2" charset="77"/>
                                <a:cs typeface="Palace Script MT" panose="020F0502020204030204" pitchFamily="34" charset="0"/>
                              </a:rPr>
                              <m:t>𝑛</m:t>
                            </m:r>
                            <m:r>
                              <a:rPr lang="en-US" altLang="zh-CN" sz="15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" pitchFamily="2" charset="77"/>
                                <a:cs typeface="Palace Script MT" panose="020F0502020204030204" pitchFamily="34" charset="0"/>
                              </a:rPr>
                              <m:t>, </m:t>
                            </m:r>
                            <m:r>
                              <a:rPr lang="en-US" altLang="zh-CN" sz="1500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" pitchFamily="2" charset="77"/>
                                <a:cs typeface="Palace Script MT" panose="020F0502020204030204" pitchFamily="34" charset="0"/>
                              </a:rPr>
                              <m:t>𝑚</m:t>
                            </m:r>
                          </m:e>
                        </m:d>
                      </m:e>
                    </m:func>
                    <m:r>
                      <a:rPr lang="en-US" altLang="zh-CN" sz="15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  <a:cs typeface="Palace Script MT" panose="020F0502020204030204" pitchFamily="34" charset="0"/>
                      </a:rPr>
                      <m:t>=0</m:t>
                    </m:r>
                  </m:oMath>
                </a14:m>
                <a:endParaRPr lang="en-US" altLang="zh-CN" sz="1500" dirty="0">
                  <a:solidFill>
                    <a:schemeClr val="bg2">
                      <a:lumMod val="25000"/>
                    </a:schemeClr>
                  </a:solidFill>
                  <a:latin typeface="Palatino Linotype" panose="02040502050505030304" pitchFamily="18" charset="0"/>
                  <a:ea typeface="Palatino" pitchFamily="2" charset="77"/>
                  <a:cs typeface="Palace Script MT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Title 14">
                <a:extLst>
                  <a:ext uri="{FF2B5EF4-FFF2-40B4-BE49-F238E27FC236}">
                    <a16:creationId xmlns:a16="http://schemas.microsoft.com/office/drawing/2014/main" id="{7688D563-11C7-774C-B9FC-2C1D4DACC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5279" y="2117267"/>
                <a:ext cx="1773278" cy="340279"/>
              </a:xfrm>
              <a:prstGeom prst="rect">
                <a:avLst/>
              </a:prstGeom>
              <a:blipFill>
                <a:blip r:embed="rId5"/>
                <a:stretch>
                  <a:fillRect l="-1429" b="-1785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4">
                <a:extLst>
                  <a:ext uri="{FF2B5EF4-FFF2-40B4-BE49-F238E27FC236}">
                    <a16:creationId xmlns:a16="http://schemas.microsoft.com/office/drawing/2014/main" id="{87D7359D-E6DD-D448-8C01-A63B81CEA3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55279" y="3112972"/>
                <a:ext cx="1914256" cy="726172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 anchor="b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</a:pPr>
                <a:r>
                  <a:rPr lang="en-US" altLang="zh-CN" sz="15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ea typeface="Palatino" pitchFamily="2" charset="77"/>
                    <a:cs typeface="Palace Script MT" panose="020F0502020204030204" pitchFamily="34" charset="0"/>
                  </a:rPr>
                  <a:t>if</a:t>
                </a:r>
                <a:r>
                  <a:rPr lang="zh-CN" altLang="en-US" sz="15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ea typeface="Palatino" pitchFamily="2" charset="77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5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  <a:cs typeface="Palace Script MT" panose="020F0502020204030204" pitchFamily="34" charset="0"/>
                      </a:rPr>
                      <m:t>𝑛</m:t>
                    </m:r>
                    <m:r>
                      <a:rPr lang="en-US" altLang="zh-CN" sz="15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  <a:cs typeface="Palace Script MT" panose="020F0502020204030204" pitchFamily="34" charset="0"/>
                      </a:rPr>
                      <m:t>, </m:t>
                    </m:r>
                    <m:r>
                      <a:rPr lang="en-US" altLang="zh-CN" sz="15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  <a:cs typeface="Palace Script MT" panose="020F0502020204030204" pitchFamily="34" charset="0"/>
                      </a:rPr>
                      <m:t>𝑚</m:t>
                    </m:r>
                    <m:r>
                      <a:rPr lang="en-US" altLang="zh-CN" sz="15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  <a:cs typeface="Palace Script MT" panose="020F0502020204030204" pitchFamily="34" charset="0"/>
                      </a:rPr>
                      <m:t>&gt;1</m:t>
                    </m:r>
                  </m:oMath>
                </a14:m>
                <a:endParaRPr lang="en-US" altLang="zh-CN" sz="1500" b="0" dirty="0">
                  <a:solidFill>
                    <a:schemeClr val="bg2">
                      <a:lumMod val="25000"/>
                    </a:schemeClr>
                  </a:solidFill>
                  <a:latin typeface="Palatino Linotype" panose="02040502050505030304" pitchFamily="18" charset="0"/>
                  <a:ea typeface="Palatino" pitchFamily="2" charset="77"/>
                  <a:cs typeface="Palace Script MT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</a:pPr>
                <a:r>
                  <a:rPr lang="en-US" altLang="zh-CN" sz="15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ea typeface="Palatino" pitchFamily="2" charset="77"/>
                    <a:cs typeface="Palace Script MT" panose="020F0502020204030204" pitchFamily="34" charset="0"/>
                  </a:rPr>
                  <a:t>and</a:t>
                </a:r>
                <a:r>
                  <a:rPr lang="zh-CN" altLang="en-US" sz="15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ea typeface="Palatino" pitchFamily="2" charset="77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Palace Script MT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15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Palace Script MT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5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Palace Script MT" panose="020F0502020204030204" pitchFamily="34" charset="0"/>
                          </a:rPr>
                          <m:t>𝑛</m:t>
                        </m:r>
                      </m:sub>
                    </m:sSub>
                    <m:r>
                      <a:rPr lang="en-US" altLang="zh-CN" sz="15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  <a:cs typeface="Palace Script MT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5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Palace Script MT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15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Palace Script MT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5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Palace Script MT" panose="020F0502020204030204" pitchFamily="34" charset="0"/>
                          </a:rPr>
                          <m:t>𝑚</m:t>
                        </m:r>
                        <m:r>
                          <a:rPr lang="en-US" altLang="zh-CN" sz="15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Palace Script MT" panose="020F0502020204030204" pitchFamily="34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altLang="zh-CN" sz="1500" b="0" dirty="0">
                  <a:solidFill>
                    <a:schemeClr val="bg2">
                      <a:lumMod val="25000"/>
                    </a:schemeClr>
                  </a:solidFill>
                  <a:latin typeface="Palatino Linotype" panose="02040502050505030304" pitchFamily="18" charset="0"/>
                  <a:ea typeface="Palatino" pitchFamily="2" charset="77"/>
                  <a:cs typeface="Palace Script MT" panose="020F0502020204030204" pitchFamily="34" charset="0"/>
                </a:endParaRPr>
              </a:p>
              <a:p>
                <a:pPr algn="l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</a:pPr>
                <a:r>
                  <a:rPr lang="en-US" altLang="zh-CN" sz="15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ea typeface="Palatino" pitchFamily="2" charset="77"/>
                    <a:cs typeface="Palace Script MT" panose="020F0502020204030204" pitchFamily="34" charset="0"/>
                  </a:rPr>
                  <a:t>and</a:t>
                </a:r>
                <a:r>
                  <a:rPr lang="zh-CN" altLang="en-US" sz="15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ea typeface="Palatino" pitchFamily="2" charset="77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Palace Script MT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15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Palace Script MT" panose="020F0502020204030204" pitchFamily="34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5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Palace Script MT" panose="020F0502020204030204" pitchFamily="34" charset="0"/>
                          </a:rPr>
                          <m:t>𝑛</m:t>
                        </m:r>
                        <m:r>
                          <a:rPr lang="en-US" altLang="zh-CN" sz="15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Palace Script MT" panose="020F0502020204030204" pitchFamily="34" charset="0"/>
                          </a:rPr>
                          <m:t>−1</m:t>
                        </m:r>
                      </m:sub>
                    </m:sSub>
                    <m:r>
                      <a:rPr lang="en-US" altLang="zh-CN" sz="15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  <a:cs typeface="Palace Script MT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5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Palace Script MT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15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Palace Script MT" panose="020F0502020204030204" pitchFamily="34" charset="0"/>
                          </a:rPr>
                          <m:t>𝐵</m:t>
                        </m:r>
                      </m:e>
                      <m:sub>
                        <m:r>
                          <a:rPr lang="en-US" altLang="zh-CN" sz="15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  <a:cs typeface="Palace Script MT" panose="020F0502020204030204" pitchFamily="34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altLang="zh-CN" sz="1500" dirty="0">
                  <a:solidFill>
                    <a:schemeClr val="bg2">
                      <a:lumMod val="25000"/>
                    </a:schemeClr>
                  </a:solidFill>
                  <a:latin typeface="Palatino Linotype" panose="02040502050505030304" pitchFamily="18" charset="0"/>
                  <a:ea typeface="Palatino" pitchFamily="2" charset="77"/>
                  <a:cs typeface="Palace Script MT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itle 14">
                <a:extLst>
                  <a:ext uri="{FF2B5EF4-FFF2-40B4-BE49-F238E27FC236}">
                    <a16:creationId xmlns:a16="http://schemas.microsoft.com/office/drawing/2014/main" id="{87D7359D-E6DD-D448-8C01-A63B81CEA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5279" y="3112972"/>
                <a:ext cx="1914256" cy="726172"/>
              </a:xfrm>
              <a:prstGeom prst="rect">
                <a:avLst/>
              </a:prstGeom>
              <a:blipFill>
                <a:blip r:embed="rId6"/>
                <a:stretch>
                  <a:fillRect l="-1325" t="-39655" b="-862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4">
            <a:extLst>
              <a:ext uri="{FF2B5EF4-FFF2-40B4-BE49-F238E27FC236}">
                <a16:creationId xmlns:a16="http://schemas.microsoft.com/office/drawing/2014/main" id="{A9FDE4B3-B39C-BB45-AA56-1F71B33410FB}"/>
              </a:ext>
            </a:extLst>
          </p:cNvPr>
          <p:cNvSpPr txBox="1">
            <a:spLocks/>
          </p:cNvSpPr>
          <p:nvPr/>
        </p:nvSpPr>
        <p:spPr>
          <a:xfrm>
            <a:off x="10155279" y="4161265"/>
            <a:ext cx="1914256" cy="72617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otherwise</a:t>
            </a:r>
          </a:p>
        </p:txBody>
      </p:sp>
    </p:spTree>
    <p:extLst>
      <p:ext uri="{BB962C8B-B14F-4D97-AF65-F5344CB8AC3E}">
        <p14:creationId xmlns:p14="http://schemas.microsoft.com/office/powerpoint/2010/main" val="1745451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Evaluation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Metrics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3031FDB8-D573-324F-9CEB-9319E9816CD1}"/>
              </a:ext>
            </a:extLst>
          </p:cNvPr>
          <p:cNvSpPr txBox="1">
            <a:spLocks/>
          </p:cNvSpPr>
          <p:nvPr/>
        </p:nvSpPr>
        <p:spPr>
          <a:xfrm>
            <a:off x="573534" y="2472483"/>
            <a:ext cx="10031873" cy="228796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13" name="Title 14">
            <a:extLst>
              <a:ext uri="{FF2B5EF4-FFF2-40B4-BE49-F238E27FC236}">
                <a16:creationId xmlns:a16="http://schemas.microsoft.com/office/drawing/2014/main" id="{CEABDFE2-3815-644F-9791-1C379FB541EA}"/>
              </a:ext>
            </a:extLst>
          </p:cNvPr>
          <p:cNvSpPr txBox="1">
            <a:spLocks/>
          </p:cNvSpPr>
          <p:nvPr/>
        </p:nvSpPr>
        <p:spPr>
          <a:xfrm>
            <a:off x="565563" y="5107412"/>
            <a:ext cx="11060873" cy="104438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Platform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Survey</a:t>
            </a: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After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our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demo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audio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out,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will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upload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it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some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online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platforms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invite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people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with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different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music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backgrounds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distinguish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generated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audio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real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audio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without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telling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them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answer.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Also,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after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answer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revealed,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will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let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them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rank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how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similar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those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two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audios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are.</a:t>
            </a: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By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those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two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means,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can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get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more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comprehensive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evaluation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performance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our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model.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Both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subjective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objective.</a:t>
            </a: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1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810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1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152910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Problem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Overview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itle 14">
                <a:extLst>
                  <a:ext uri="{FF2B5EF4-FFF2-40B4-BE49-F238E27FC236}">
                    <a16:creationId xmlns:a16="http://schemas.microsoft.com/office/drawing/2014/main" id="{68382779-1FA3-B04A-91CC-C331896FC8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6412" y="1305240"/>
                <a:ext cx="10727382" cy="2332069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150000"/>
                  </a:lnSpc>
                  <a:buClr>
                    <a:schemeClr val="accent5">
                      <a:lumMod val="60000"/>
                      <a:lumOff val="40000"/>
                    </a:schemeClr>
                  </a:buClr>
                </a:pP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To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be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specific,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for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some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frame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in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𝑉</m:t>
                    </m:r>
                  </m:oMath>
                </a14:m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,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we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want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to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derive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𝐵</m:t>
                        </m:r>
                      </m:sup>
                    </m:sSubSup>
                  </m:oMath>
                </a14:m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and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𝑊</m:t>
                        </m:r>
                      </m:sup>
                    </m:sSubSup>
                  </m:oMath>
                </a14:m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where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𝑇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𝐵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,</m:t>
                    </m:r>
                    <m:r>
                      <a:rPr lang="zh-CN" altLang="en-US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 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𝑇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𝑊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0,</m:t>
                        </m:r>
                        <m:r>
                          <a:rPr lang="zh-CN" altLang="en-US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,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indicating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whether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𝑖</m:t>
                    </m:r>
                  </m:oMath>
                </a14:m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-</a:t>
                </a:r>
                <a:r>
                  <a:rPr lang="en-US" altLang="zh-CN" sz="2400" dirty="0" err="1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black/white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key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is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pressed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in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this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frame.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For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each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note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detected,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we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want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to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assign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S</m:t>
                        </m:r>
                      </m:e>
                      <m:sup>
                        <m:r>
                          <a:rPr lang="zh-CN" altLang="en-US" sz="2400" b="0" i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cs typeface="Palace Script MT" panose="020F0502020204030204" pitchFamily="34" charset="0"/>
                      </a:rPr>
                      <m:t>∈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0,</m:t>
                        </m:r>
                        <m:r>
                          <a:rPr lang="zh-CN" altLang="en-US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cs typeface="Palace Script MT" panose="020F0502020204030204" pitchFamily="34" charset="0"/>
                          </a:rPr>
                          <m:t>128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to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node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to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indicate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the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velocity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25000"/>
                      </a:schemeClr>
                    </a:solidFill>
                    <a:latin typeface="Palatino Linotype" panose="02040502050505030304" pitchFamily="18" charset="0"/>
                    <a:cs typeface="Palace Script MT" panose="020F0502020204030204" pitchFamily="34" charset="0"/>
                  </a:rPr>
                  <a:t>it.</a:t>
                </a:r>
              </a:p>
            </p:txBody>
          </p:sp>
        </mc:Choice>
        <mc:Fallback xmlns="">
          <p:sp>
            <p:nvSpPr>
              <p:cNvPr id="40" name="Title 14">
                <a:extLst>
                  <a:ext uri="{FF2B5EF4-FFF2-40B4-BE49-F238E27FC236}">
                    <a16:creationId xmlns:a16="http://schemas.microsoft.com/office/drawing/2014/main" id="{68382779-1FA3-B04A-91CC-C331896FC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12" y="1305240"/>
                <a:ext cx="10727382" cy="2332069"/>
              </a:xfrm>
              <a:prstGeom prst="rect">
                <a:avLst/>
              </a:prstGeom>
              <a:blipFill>
                <a:blip r:embed="rId2"/>
                <a:stretch>
                  <a:fillRect l="-827" b="-597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6C58473-F6D5-3A4A-A1AB-99313A686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453" y="4143577"/>
            <a:ext cx="6083300" cy="1917700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0043A741-0A8B-FE46-AB5F-37287312D4B7}"/>
              </a:ext>
            </a:extLst>
          </p:cNvPr>
          <p:cNvSpPr/>
          <p:nvPr/>
        </p:nvSpPr>
        <p:spPr>
          <a:xfrm rot="5400000">
            <a:off x="7371526" y="3947129"/>
            <a:ext cx="207049" cy="2254162"/>
          </a:xfrm>
          <a:prstGeom prst="lef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0B8A86-E021-3441-A13A-1BF935BE1C7C}"/>
                  </a:ext>
                </a:extLst>
              </p:cNvPr>
              <p:cNvSpPr txBox="1"/>
              <p:nvPr/>
            </p:nvSpPr>
            <p:spPr>
              <a:xfrm>
                <a:off x="7103698" y="4665145"/>
                <a:ext cx="810671" cy="283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0B8A86-E021-3441-A13A-1BF935BE1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698" y="4665145"/>
                <a:ext cx="810671" cy="283539"/>
              </a:xfrm>
              <a:prstGeom prst="rect">
                <a:avLst/>
              </a:prstGeom>
              <a:blipFill>
                <a:blip r:embed="rId4"/>
                <a:stretch>
                  <a:fillRect l="-4615" r="-4615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B53DE4AB-5551-4648-95C2-FAB6161DBBAE}"/>
              </a:ext>
            </a:extLst>
          </p:cNvPr>
          <p:cNvSpPr/>
          <p:nvPr/>
        </p:nvSpPr>
        <p:spPr>
          <a:xfrm rot="5400000">
            <a:off x="5686659" y="3283157"/>
            <a:ext cx="207050" cy="2440431"/>
          </a:xfrm>
          <a:prstGeom prst="lef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2BB207-C08E-304B-BBD2-758F3BFE0F44}"/>
                  </a:ext>
                </a:extLst>
              </p:cNvPr>
              <p:cNvSpPr txBox="1"/>
              <p:nvPr/>
            </p:nvSpPr>
            <p:spPr>
              <a:xfrm>
                <a:off x="5384848" y="4137548"/>
                <a:ext cx="810671" cy="283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2BB207-C08E-304B-BBD2-758F3BFE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848" y="4137548"/>
                <a:ext cx="810671" cy="283539"/>
              </a:xfrm>
              <a:prstGeom prst="rect">
                <a:avLst/>
              </a:prstGeom>
              <a:blipFill>
                <a:blip r:embed="rId5"/>
                <a:stretch>
                  <a:fillRect l="-4615" r="-461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6">
                <a:extLst>
                  <a:ext uri="{FF2B5EF4-FFF2-40B4-BE49-F238E27FC236}">
                    <a16:creationId xmlns:a16="http://schemas.microsoft.com/office/drawing/2014/main" id="{D448EB82-21B1-5742-8BDE-843921CECC0D}"/>
                  </a:ext>
                </a:extLst>
              </p:cNvPr>
              <p:cNvSpPr txBox="1"/>
              <p:nvPr/>
            </p:nvSpPr>
            <p:spPr>
              <a:xfrm>
                <a:off x="7128160" y="5512418"/>
                <a:ext cx="69378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5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5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zh-CN" altLang="en-US" sz="15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5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=85</m:t>
                      </m:r>
                    </m:oMath>
                  </m:oMathPara>
                </a14:m>
                <a:endPara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6">
                <a:extLst>
                  <a:ext uri="{FF2B5EF4-FFF2-40B4-BE49-F238E27FC236}">
                    <a16:creationId xmlns:a16="http://schemas.microsoft.com/office/drawing/2014/main" id="{D448EB82-21B1-5742-8BDE-843921CEC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160" y="5512418"/>
                <a:ext cx="693780" cy="230832"/>
              </a:xfrm>
              <a:prstGeom prst="rect">
                <a:avLst/>
              </a:prstGeom>
              <a:blipFill>
                <a:blip r:embed="rId6"/>
                <a:stretch>
                  <a:fillRect l="-5357" r="-535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6">
                <a:extLst>
                  <a:ext uri="{FF2B5EF4-FFF2-40B4-BE49-F238E27FC236}">
                    <a16:creationId xmlns:a16="http://schemas.microsoft.com/office/drawing/2014/main" id="{03073E37-A5C1-3F49-B24F-252F6BFE6F8D}"/>
                  </a:ext>
                </a:extLst>
              </p:cNvPr>
              <p:cNvSpPr txBox="1"/>
              <p:nvPr/>
            </p:nvSpPr>
            <p:spPr>
              <a:xfrm>
                <a:off x="5443293" y="4958794"/>
                <a:ext cx="69378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5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5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zh-CN" altLang="en-US" sz="1500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1500" b="0" i="1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=56</m:t>
                      </m:r>
                    </m:oMath>
                  </m:oMathPara>
                </a14:m>
                <a:endParaRPr lang="en-US" sz="1500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6">
                <a:extLst>
                  <a:ext uri="{FF2B5EF4-FFF2-40B4-BE49-F238E27FC236}">
                    <a16:creationId xmlns:a16="http://schemas.microsoft.com/office/drawing/2014/main" id="{03073E37-A5C1-3F49-B24F-252F6BFE6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293" y="4958794"/>
                <a:ext cx="693780" cy="230832"/>
              </a:xfrm>
              <a:prstGeom prst="rect">
                <a:avLst/>
              </a:prstGeom>
              <a:blipFill>
                <a:blip r:embed="rId7"/>
                <a:stretch>
                  <a:fillRect l="-5455" r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059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Conclusion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3031FDB8-D573-324F-9CEB-9319E9816CD1}"/>
              </a:ext>
            </a:extLst>
          </p:cNvPr>
          <p:cNvSpPr txBox="1">
            <a:spLocks/>
          </p:cNvSpPr>
          <p:nvPr/>
        </p:nvSpPr>
        <p:spPr>
          <a:xfrm>
            <a:off x="573534" y="2472483"/>
            <a:ext cx="10031873" cy="228796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13" name="Title 14">
            <a:extLst>
              <a:ext uri="{FF2B5EF4-FFF2-40B4-BE49-F238E27FC236}">
                <a16:creationId xmlns:a16="http://schemas.microsoft.com/office/drawing/2014/main" id="{CEABDFE2-3815-644F-9791-1C379FB541EA}"/>
              </a:ext>
            </a:extLst>
          </p:cNvPr>
          <p:cNvSpPr txBox="1">
            <a:spLocks/>
          </p:cNvSpPr>
          <p:nvPr/>
        </p:nvSpPr>
        <p:spPr>
          <a:xfrm>
            <a:off x="573534" y="3802859"/>
            <a:ext cx="11060873" cy="104438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have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currently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built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feasible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keypress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reproduce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notes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from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muted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piano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playing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video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with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acceptable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accuracy.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However,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it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can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still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refined.</a:t>
            </a: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Also,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pursue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higher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sound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similarity,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need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construct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reliable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velocity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evaluation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model,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which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what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will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finish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future.</a:t>
            </a:r>
          </a:p>
        </p:txBody>
      </p:sp>
    </p:spTree>
    <p:extLst>
      <p:ext uri="{BB962C8B-B14F-4D97-AF65-F5344CB8AC3E}">
        <p14:creationId xmlns:p14="http://schemas.microsoft.com/office/powerpoint/2010/main" val="1114040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Reference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3031FDB8-D573-324F-9CEB-9319E9816CD1}"/>
              </a:ext>
            </a:extLst>
          </p:cNvPr>
          <p:cNvSpPr txBox="1">
            <a:spLocks/>
          </p:cNvSpPr>
          <p:nvPr/>
        </p:nvSpPr>
        <p:spPr>
          <a:xfrm>
            <a:off x="573534" y="2472483"/>
            <a:ext cx="10031873" cy="228796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13" name="Title 14">
            <a:extLst>
              <a:ext uri="{FF2B5EF4-FFF2-40B4-BE49-F238E27FC236}">
                <a16:creationId xmlns:a16="http://schemas.microsoft.com/office/drawing/2014/main" id="{CEABDFE2-3815-644F-9791-1C379FB541EA}"/>
              </a:ext>
            </a:extLst>
          </p:cNvPr>
          <p:cNvSpPr txBox="1">
            <a:spLocks/>
          </p:cNvSpPr>
          <p:nvPr/>
        </p:nvSpPr>
        <p:spPr>
          <a:xfrm>
            <a:off x="565563" y="5107412"/>
            <a:ext cx="11060873" cy="104438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1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23E9AD-7400-3443-B209-31D3BFF7E4A6}"/>
              </a:ext>
            </a:extLst>
          </p:cNvPr>
          <p:cNvSpPr/>
          <p:nvPr/>
        </p:nvSpPr>
        <p:spPr>
          <a:xfrm>
            <a:off x="682770" y="1936287"/>
            <a:ext cx="1094366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Palatino Linotype" panose="02040502050505030304" pitchFamily="18" charset="0"/>
              </a:rPr>
              <a:t>[1]</a:t>
            </a:r>
            <a:r>
              <a:rPr lang="zh-CN" altLang="en-US" dirty="0">
                <a:latin typeface="Palatino Linotype" panose="02040502050505030304" pitchFamily="18" charset="0"/>
              </a:rPr>
              <a:t> </a:t>
            </a:r>
            <a:r>
              <a:rPr lang="en-US" dirty="0">
                <a:latin typeface="Palatino Linotype" panose="02040502050505030304" pitchFamily="18" charset="0"/>
              </a:rPr>
              <a:t>Owens, A., Isola, P., McDermott, J., Torralba, A., Adelson, E. H., Freeman, W. T. (2016).</a:t>
            </a:r>
            <a:r>
              <a:rPr lang="zh-CN" altLang="en-US" dirty="0">
                <a:latin typeface="Palatino Linotype" panose="02040502050505030304" pitchFamily="18" charset="0"/>
              </a:rPr>
              <a:t> </a:t>
            </a:r>
            <a:r>
              <a:rPr lang="en-US" dirty="0">
                <a:latin typeface="Palatino Linotype" panose="02040502050505030304" pitchFamily="18" charset="0"/>
              </a:rPr>
              <a:t>Visually indicated sounds. In Proceedings of  the IEEE Conference on Computer Vision and Pattern Recognition (pp. 2405-2413).    </a:t>
            </a:r>
          </a:p>
          <a:p>
            <a:endParaRPr lang="en-US" dirty="0">
              <a:latin typeface="Palatino Linotype" panose="02040502050505030304" pitchFamily="18" charset="0"/>
            </a:endParaRPr>
          </a:p>
          <a:p>
            <a:r>
              <a:rPr lang="en-US" altLang="zh-CN" dirty="0">
                <a:latin typeface="Palatino Linotype" panose="02040502050505030304" pitchFamily="18" charset="0"/>
              </a:rPr>
              <a:t>[2]</a:t>
            </a:r>
            <a:r>
              <a:rPr lang="zh-CN" altLang="en-US" dirty="0">
                <a:latin typeface="Palatino Linotype" panose="02040502050505030304" pitchFamily="18" charset="0"/>
              </a:rPr>
              <a:t> </a:t>
            </a:r>
            <a:r>
              <a:rPr lang="en-US" dirty="0">
                <a:latin typeface="Palatino Linotype" panose="02040502050505030304" pitchFamily="18" charset="0"/>
              </a:rPr>
              <a:t>Akbari, M., Liang, J.</a:t>
            </a:r>
            <a:r>
              <a:rPr lang="en-US" altLang="zh-CN" dirty="0">
                <a:latin typeface="Palatino Linotype" panose="02040502050505030304" pitchFamily="18" charset="0"/>
              </a:rPr>
              <a:t>,</a:t>
            </a:r>
            <a:r>
              <a:rPr lang="en-US" dirty="0">
                <a:latin typeface="Palatino Linotype" panose="02040502050505030304" pitchFamily="18" charset="0"/>
              </a:rPr>
              <a:t> Cheng, H. </a:t>
            </a:r>
            <a:r>
              <a:rPr lang="en-US" dirty="0" err="1">
                <a:latin typeface="Palatino Linotype" panose="02040502050505030304" pitchFamily="18" charset="0"/>
              </a:rPr>
              <a:t>Multimed</a:t>
            </a:r>
            <a:r>
              <a:rPr lang="en-US" dirty="0">
                <a:latin typeface="Palatino Linotype" panose="02040502050505030304" pitchFamily="18" charset="0"/>
              </a:rPr>
              <a:t> Tools </a:t>
            </a:r>
            <a:r>
              <a:rPr lang="en-US" dirty="0" err="1">
                <a:latin typeface="Palatino Linotype" panose="02040502050505030304" pitchFamily="18" charset="0"/>
              </a:rPr>
              <a:t>Appl</a:t>
            </a:r>
            <a:r>
              <a:rPr lang="en-US" dirty="0">
                <a:latin typeface="Palatino Linotype" panose="02040502050505030304" pitchFamily="18" charset="0"/>
              </a:rPr>
              <a:t> (2018) 77: 25513. https://</a:t>
            </a:r>
            <a:r>
              <a:rPr lang="en-US" dirty="0" err="1">
                <a:latin typeface="Palatino Linotype" panose="02040502050505030304" pitchFamily="18" charset="0"/>
              </a:rPr>
              <a:t>doi.org</a:t>
            </a:r>
            <a:r>
              <a:rPr lang="en-US" dirty="0">
                <a:latin typeface="Palatino Linotype" panose="02040502050505030304" pitchFamily="18" charset="0"/>
              </a:rPr>
              <a:t>/10.1007/s11042-018-5803-1</a:t>
            </a:r>
          </a:p>
          <a:p>
            <a:endParaRPr lang="en-US" dirty="0">
              <a:latin typeface="Palatino Linotype" panose="02040502050505030304" pitchFamily="18" charset="0"/>
            </a:endParaRPr>
          </a:p>
          <a:p>
            <a:r>
              <a:rPr lang="en-US" altLang="zh-CN" dirty="0">
                <a:latin typeface="Palatino Linotype" panose="02040502050505030304" pitchFamily="18" charset="0"/>
              </a:rPr>
              <a:t>[3]</a:t>
            </a:r>
            <a:r>
              <a:rPr lang="zh-CN" altLang="en-US" dirty="0">
                <a:latin typeface="Palatino Linotype" panose="02040502050505030304" pitchFamily="18" charset="0"/>
              </a:rPr>
              <a:t> </a:t>
            </a:r>
            <a:r>
              <a:rPr lang="en-US" dirty="0">
                <a:latin typeface="Palatino Linotype" panose="02040502050505030304" pitchFamily="18" charset="0"/>
              </a:rPr>
              <a:t>Akbari, Mohammad \&amp; Cheng, Howard. (2015). Real-Time Piano Music Transcription Based on Computer Vision. IEEE Transactions on Multimedia. 17. 1-1.10.1109/TMM.2015.2473702. </a:t>
            </a:r>
          </a:p>
          <a:p>
            <a:endParaRPr lang="en-US" dirty="0">
              <a:latin typeface="Palatino Linotype" panose="02040502050505030304" pitchFamily="18" charset="0"/>
            </a:endParaRPr>
          </a:p>
          <a:p>
            <a:r>
              <a:rPr lang="en-US" altLang="zh-CN" dirty="0">
                <a:latin typeface="Palatino Linotype" panose="02040502050505030304" pitchFamily="18" charset="0"/>
              </a:rPr>
              <a:t>[4]</a:t>
            </a:r>
            <a:r>
              <a:rPr lang="zh-CN" altLang="en-US" dirty="0">
                <a:latin typeface="Palatino Linotype" panose="02040502050505030304" pitchFamily="18" charset="0"/>
              </a:rPr>
              <a:t> </a:t>
            </a:r>
            <a:r>
              <a:rPr lang="en-US" dirty="0">
                <a:latin typeface="Palatino Linotype" panose="02040502050505030304" pitchFamily="18" charset="0"/>
              </a:rPr>
              <a:t>Abu-El-</a:t>
            </a:r>
            <a:r>
              <a:rPr lang="en-US" dirty="0" err="1">
                <a:latin typeface="Palatino Linotype" panose="02040502050505030304" pitchFamily="18" charset="0"/>
              </a:rPr>
              <a:t>Haija</a:t>
            </a:r>
            <a:r>
              <a:rPr lang="en-US" dirty="0">
                <a:latin typeface="Palatino Linotype" panose="02040502050505030304" pitchFamily="18" charset="0"/>
              </a:rPr>
              <a:t>, S., Kothari, N., Lee, J., </a:t>
            </a:r>
            <a:r>
              <a:rPr lang="en-US" dirty="0" err="1">
                <a:latin typeface="Palatino Linotype" panose="02040502050505030304" pitchFamily="18" charset="0"/>
              </a:rPr>
              <a:t>Natsev</a:t>
            </a:r>
            <a:r>
              <a:rPr lang="en-US" dirty="0">
                <a:latin typeface="Palatino Linotype" panose="02040502050505030304" pitchFamily="18" charset="0"/>
              </a:rPr>
              <a:t>, P., </a:t>
            </a:r>
            <a:r>
              <a:rPr lang="en-US" dirty="0" err="1">
                <a:latin typeface="Palatino Linotype" panose="02040502050505030304" pitchFamily="18" charset="0"/>
              </a:rPr>
              <a:t>Toderici</a:t>
            </a:r>
            <a:r>
              <a:rPr lang="en-US" dirty="0">
                <a:latin typeface="Palatino Linotype" panose="02040502050505030304" pitchFamily="18" charset="0"/>
              </a:rPr>
              <a:t>, G., </a:t>
            </a:r>
            <a:r>
              <a:rPr lang="en-US" dirty="0" err="1">
                <a:latin typeface="Palatino Linotype" panose="02040502050505030304" pitchFamily="18" charset="0"/>
              </a:rPr>
              <a:t>Varadarajan</a:t>
            </a:r>
            <a:r>
              <a:rPr lang="en-US" dirty="0">
                <a:latin typeface="Palatino Linotype" panose="02040502050505030304" pitchFamily="18" charset="0"/>
              </a:rPr>
              <a:t>, B., </a:t>
            </a:r>
            <a:r>
              <a:rPr lang="en-US" dirty="0" err="1">
                <a:latin typeface="Palatino Linotype" panose="02040502050505030304" pitchFamily="18" charset="0"/>
              </a:rPr>
              <a:t>Vijayanarasimhan</a:t>
            </a:r>
            <a:r>
              <a:rPr lang="en-US" dirty="0">
                <a:latin typeface="Palatino Linotype" panose="02040502050505030304" pitchFamily="18" charset="0"/>
              </a:rPr>
              <a:t>, S. (2016). Youtube-8m: A large-scale video classification benchmark. </a:t>
            </a:r>
            <a:r>
              <a:rPr lang="en-US" dirty="0" err="1">
                <a:latin typeface="Palatino Linotype" panose="02040502050505030304" pitchFamily="18" charset="0"/>
              </a:rPr>
              <a:t>arXiv</a:t>
            </a:r>
            <a:r>
              <a:rPr lang="en-US" dirty="0">
                <a:latin typeface="Palatino Linotype" panose="02040502050505030304" pitchFamily="18" charset="0"/>
              </a:rPr>
              <a:t> preprint arXiv:1609.08675.</a:t>
            </a:r>
          </a:p>
        </p:txBody>
      </p:sp>
    </p:spTree>
    <p:extLst>
      <p:ext uri="{BB962C8B-B14F-4D97-AF65-F5344CB8AC3E}">
        <p14:creationId xmlns:p14="http://schemas.microsoft.com/office/powerpoint/2010/main" val="482855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1767156"/>
            <a:ext cx="12192000" cy="17761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723900" y="1977526"/>
            <a:ext cx="10744200" cy="99485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Thank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you.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810E8D3-35C9-9747-AF81-B5BA3CECFE32}"/>
              </a:ext>
            </a:extLst>
          </p:cNvPr>
          <p:cNvSpPr/>
          <p:nvPr/>
        </p:nvSpPr>
        <p:spPr>
          <a:xfrm>
            <a:off x="0" y="3740371"/>
            <a:ext cx="12192000" cy="46299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377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1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152910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Background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4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280302" y="1364051"/>
            <a:ext cx="11631396" cy="461974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realistic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problem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for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music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lovers</a:t>
            </a:r>
          </a:p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Come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across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splendid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piano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piece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hope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learn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it.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But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most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cases,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piano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sheet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nowhere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found</a:t>
            </a: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Existing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solutions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Manual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Transcript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(need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much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professional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training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&amp;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music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theory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knowledge,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relatively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accurate)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Automatic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Transcript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(mostly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based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on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audio</a:t>
            </a:r>
            <a:r>
              <a:rPr lang="zh-CN" altLang="en-US" sz="23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analysis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,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or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traditional</a:t>
            </a:r>
            <a:r>
              <a:rPr lang="zh-CN" altLang="en-US" sz="23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CV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,</a:t>
            </a:r>
            <a:r>
              <a:rPr lang="zh-CN" altLang="en-US" sz="23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no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mature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product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3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market)</a:t>
            </a:r>
          </a:p>
          <a:p>
            <a:pPr marL="342900" indent="-3429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 typeface="Wingdings" pitchFamily="2" charset="2"/>
              <a:buChar char="§"/>
            </a:pPr>
            <a:endParaRPr lang="en-US" altLang="zh-CN" sz="1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 typeface="Wingdings" pitchFamily="2" charset="2"/>
              <a:buChar char="§"/>
            </a:pPr>
            <a:endParaRPr lang="en-US" altLang="zh-CN" sz="1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107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1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152910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Our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Method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4029075"/>
            <a:ext cx="10763936" cy="282892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 address this problem, we divide the whole process into three parts:</a:t>
            </a:r>
          </a:p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 Detection</a:t>
            </a:r>
          </a:p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Keypress Detection</a:t>
            </a:r>
          </a:p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Velocity Evaluation</a:t>
            </a: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Dataset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used</a:t>
            </a: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Extracted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from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previous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work.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set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piano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playing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videos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corresponding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MIDI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(music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score)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files.</a:t>
            </a:r>
          </a:p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6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marL="342900" indent="-3429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3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marL="342900" indent="-3429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 typeface="Wingdings" pitchFamily="2" charset="2"/>
              <a:buChar char="§"/>
            </a:pPr>
            <a:endParaRPr lang="en-US" altLang="zh-CN" sz="1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 typeface="Wingdings" pitchFamily="2" charset="2"/>
              <a:buChar char="§"/>
            </a:pPr>
            <a:r>
              <a:rPr lang="en-US" altLang="zh-CN" sz="1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we</a:t>
            </a:r>
          </a:p>
        </p:txBody>
      </p:sp>
    </p:spTree>
    <p:extLst>
      <p:ext uri="{BB962C8B-B14F-4D97-AF65-F5344CB8AC3E}">
        <p14:creationId xmlns:p14="http://schemas.microsoft.com/office/powerpoint/2010/main" val="1883231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1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714032" y="1369672"/>
            <a:ext cx="10763936" cy="109514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Find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out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coordinates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four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corners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piano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keyboard.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Then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use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perspective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transformation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get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standardized</a:t>
            </a:r>
            <a:r>
              <a:rPr lang="zh-CN" altLang="en-US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keyboard.</a:t>
            </a:r>
            <a:endParaRPr lang="en-US" altLang="zh-CN" sz="1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764FB2-8751-C341-9C57-9D889B1E4650}"/>
              </a:ext>
            </a:extLst>
          </p:cNvPr>
          <p:cNvGrpSpPr/>
          <p:nvPr/>
        </p:nvGrpSpPr>
        <p:grpSpPr>
          <a:xfrm>
            <a:off x="1169307" y="3182404"/>
            <a:ext cx="4064000" cy="2286000"/>
            <a:chOff x="1591734" y="2798304"/>
            <a:chExt cx="4064000" cy="2286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54A5569-9A34-674C-8971-A98C6C8C4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1591734" y="2798304"/>
              <a:ext cx="4064000" cy="2286000"/>
            </a:xfrm>
            <a:prstGeom prst="rect">
              <a:avLst/>
            </a:prstGeom>
          </p:spPr>
        </p:pic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498E2D8-C05E-5A45-8377-9BBA769740CA}"/>
                </a:ext>
              </a:extLst>
            </p:cNvPr>
            <p:cNvSpPr/>
            <p:nvPr/>
          </p:nvSpPr>
          <p:spPr>
            <a:xfrm>
              <a:off x="1626669" y="3753853"/>
              <a:ext cx="3628725" cy="789271"/>
            </a:xfrm>
            <a:custGeom>
              <a:avLst/>
              <a:gdLst>
                <a:gd name="connsiteX0" fmla="*/ 77003 w 3628725"/>
                <a:gd name="connsiteY0" fmla="*/ 0 h 789271"/>
                <a:gd name="connsiteX1" fmla="*/ 0 w 3628725"/>
                <a:gd name="connsiteY1" fmla="*/ 558265 h 789271"/>
                <a:gd name="connsiteX2" fmla="*/ 3590224 w 3628725"/>
                <a:gd name="connsiteY2" fmla="*/ 789271 h 789271"/>
                <a:gd name="connsiteX3" fmla="*/ 3628725 w 3628725"/>
                <a:gd name="connsiteY3" fmla="*/ 394635 h 789271"/>
                <a:gd name="connsiteX4" fmla="*/ 77003 w 3628725"/>
                <a:gd name="connsiteY4" fmla="*/ 0 h 789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8725" h="789271">
                  <a:moveTo>
                    <a:pt x="77003" y="0"/>
                  </a:moveTo>
                  <a:lnTo>
                    <a:pt x="0" y="558265"/>
                  </a:lnTo>
                  <a:lnTo>
                    <a:pt x="3590224" y="789271"/>
                  </a:lnTo>
                  <a:lnTo>
                    <a:pt x="3628725" y="394635"/>
                  </a:lnTo>
                  <a:lnTo>
                    <a:pt x="77003" y="0"/>
                  </a:lnTo>
                  <a:close/>
                </a:path>
              </a:pathLst>
            </a:custGeom>
            <a:solidFill>
              <a:schemeClr val="accent4">
                <a:lumMod val="75000"/>
                <a:alpha val="64000"/>
              </a:schemeClr>
            </a:solidFill>
            <a:ln w="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97A834F-ACF4-4A4C-9CEB-05AF08C596D0}"/>
                </a:ext>
              </a:extLst>
            </p:cNvPr>
            <p:cNvSpPr/>
            <p:nvPr/>
          </p:nvSpPr>
          <p:spPr>
            <a:xfrm>
              <a:off x="1684419" y="3715352"/>
              <a:ext cx="77002" cy="7700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D82E4B4-10E1-C345-B883-F6734F89A978}"/>
                </a:ext>
              </a:extLst>
            </p:cNvPr>
            <p:cNvSpPr/>
            <p:nvPr/>
          </p:nvSpPr>
          <p:spPr>
            <a:xfrm>
              <a:off x="5201881" y="4109987"/>
              <a:ext cx="77002" cy="7700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CF99D6C-EEBF-DC45-BD66-A1C04959A8A7}"/>
                </a:ext>
              </a:extLst>
            </p:cNvPr>
            <p:cNvSpPr/>
            <p:nvPr/>
          </p:nvSpPr>
          <p:spPr>
            <a:xfrm>
              <a:off x="5171344" y="4504622"/>
              <a:ext cx="77002" cy="7700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D82E4B4-10E1-C345-B883-F6734F89A978}"/>
                </a:ext>
              </a:extLst>
            </p:cNvPr>
            <p:cNvSpPr/>
            <p:nvPr/>
          </p:nvSpPr>
          <p:spPr>
            <a:xfrm>
              <a:off x="1594892" y="4272377"/>
              <a:ext cx="77002" cy="7700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3598B93-CBCB-B846-809A-6CE66F5C3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39904"/>
            <a:ext cx="5613400" cy="673100"/>
          </a:xfrm>
          <a:prstGeom prst="rect">
            <a:avLst/>
          </a:prstGeom>
        </p:spPr>
      </p:pic>
      <p:sp>
        <p:nvSpPr>
          <p:cNvPr id="24" name="Title 14">
            <a:extLst>
              <a:ext uri="{FF2B5EF4-FFF2-40B4-BE49-F238E27FC236}">
                <a16:creationId xmlns:a16="http://schemas.microsoft.com/office/drawing/2014/main" id="{B7DD561E-F162-DB4B-B5CF-2C1B8A64F8CE}"/>
              </a:ext>
            </a:extLst>
          </p:cNvPr>
          <p:cNvSpPr txBox="1">
            <a:spLocks/>
          </p:cNvSpPr>
          <p:nvPr/>
        </p:nvSpPr>
        <p:spPr>
          <a:xfrm>
            <a:off x="2472149" y="5502140"/>
            <a:ext cx="1464420" cy="34028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Original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Image</a:t>
            </a:r>
          </a:p>
        </p:txBody>
      </p:sp>
      <p:sp>
        <p:nvSpPr>
          <p:cNvPr id="25" name="Title 14">
            <a:extLst>
              <a:ext uri="{FF2B5EF4-FFF2-40B4-BE49-F238E27FC236}">
                <a16:creationId xmlns:a16="http://schemas.microsoft.com/office/drawing/2014/main" id="{7319681D-D0AC-8F40-ABEF-D2984D9250B6}"/>
              </a:ext>
            </a:extLst>
          </p:cNvPr>
          <p:cNvSpPr txBox="1">
            <a:spLocks/>
          </p:cNvSpPr>
          <p:nvPr/>
        </p:nvSpPr>
        <p:spPr>
          <a:xfrm>
            <a:off x="7876021" y="5502140"/>
            <a:ext cx="2042893" cy="34028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Extracted</a:t>
            </a:r>
            <a:r>
              <a:rPr lang="zh-CN" altLang="en-US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 </a:t>
            </a:r>
            <a:r>
              <a:rPr lang="en-US" altLang="zh-CN" sz="15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ea typeface="Palatino" pitchFamily="2" charset="77"/>
                <a:cs typeface="Palace Script MT" panose="020F0502020204030204" pitchFamily="34" charset="0"/>
              </a:rPr>
              <a:t>Keyboard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30021C-CE69-9E4D-801D-063F6BB2520B}"/>
              </a:ext>
            </a:extLst>
          </p:cNvPr>
          <p:cNvSpPr/>
          <p:nvPr/>
        </p:nvSpPr>
        <p:spPr>
          <a:xfrm>
            <a:off x="6096000" y="3839904"/>
            <a:ext cx="5613400" cy="654183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678BB36-385F-4A42-AA3A-9436715CCA03}"/>
              </a:ext>
            </a:extLst>
          </p:cNvPr>
          <p:cNvSpPr/>
          <p:nvPr/>
        </p:nvSpPr>
        <p:spPr>
          <a:xfrm>
            <a:off x="6057499" y="3801403"/>
            <a:ext cx="77002" cy="7700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429C915-495C-A746-87F6-98B61120DB78}"/>
              </a:ext>
            </a:extLst>
          </p:cNvPr>
          <p:cNvSpPr/>
          <p:nvPr/>
        </p:nvSpPr>
        <p:spPr>
          <a:xfrm>
            <a:off x="6057499" y="4455586"/>
            <a:ext cx="77002" cy="7700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678BB36-385F-4A42-AA3A-9436715CCA03}"/>
              </a:ext>
            </a:extLst>
          </p:cNvPr>
          <p:cNvSpPr/>
          <p:nvPr/>
        </p:nvSpPr>
        <p:spPr>
          <a:xfrm>
            <a:off x="11670899" y="3801402"/>
            <a:ext cx="77002" cy="7700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78BB36-385F-4A42-AA3A-9436715CCA03}"/>
              </a:ext>
            </a:extLst>
          </p:cNvPr>
          <p:cNvSpPr/>
          <p:nvPr/>
        </p:nvSpPr>
        <p:spPr>
          <a:xfrm>
            <a:off x="11670899" y="4460189"/>
            <a:ext cx="77002" cy="7700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3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1141035"/>
            <a:ext cx="10763936" cy="4977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Method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Tried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#1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Hough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Line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altLang="zh-CN" sz="100" i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31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3012484"/>
            <a:ext cx="10763936" cy="320258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method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used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by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almost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all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previous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work.</a:t>
            </a:r>
          </a:p>
          <a:p>
            <a:pPr marL="457200" indent="-4572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Details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this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method:</a:t>
            </a:r>
          </a:p>
          <a:p>
            <a:pPr marL="914400" lvl="1" indent="-4572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1.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Get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edge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image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Canny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edge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detector</a:t>
            </a:r>
          </a:p>
          <a:p>
            <a:pPr marL="914400" lvl="1" indent="-4572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2.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Apply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Hough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Transformation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lines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preprocessed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image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get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boundary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candidates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prune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repeated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lines</a:t>
            </a:r>
          </a:p>
          <a:p>
            <a:pPr marL="914400" lvl="1" indent="-4572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3.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Use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pre-defined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property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(ratio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black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and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white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pixels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on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keyboard)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to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select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exact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two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parallel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lines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that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bound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</a:t>
            </a:r>
          </a:p>
          <a:p>
            <a:pPr marL="914400" lvl="1" indent="-4572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endParaRPr lang="en-US" altLang="zh-CN" sz="22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endParaRPr lang="en-US" altLang="zh-CN" sz="100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746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1141035"/>
            <a:ext cx="10763936" cy="4977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Method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Tried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#1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Hough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Line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altLang="zh-CN" sz="100" i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F269F9-13FE-9E4E-AE81-B63857023A8E}"/>
              </a:ext>
            </a:extLst>
          </p:cNvPr>
          <p:cNvGrpSpPr/>
          <p:nvPr/>
        </p:nvGrpSpPr>
        <p:grpSpPr>
          <a:xfrm>
            <a:off x="2319677" y="1928677"/>
            <a:ext cx="7552646" cy="4167931"/>
            <a:chOff x="2328862" y="1928677"/>
            <a:chExt cx="7552646" cy="416793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303436D-0858-6546-B07D-C57B0FFF1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2328862" y="1928677"/>
              <a:ext cx="3347353" cy="188288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9BE940-566C-EB41-8CB1-7B007E3F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6534155" y="1937082"/>
              <a:ext cx="3347353" cy="188288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C8EF382-4D7D-9D43-8017-7E503F16D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2328862" y="4213722"/>
              <a:ext cx="3347353" cy="1882886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603D8D7-2416-4F49-9C99-4D6A0A2E6C9A}"/>
              </a:ext>
            </a:extLst>
          </p:cNvPr>
          <p:cNvGrpSpPr/>
          <p:nvPr/>
        </p:nvGrpSpPr>
        <p:grpSpPr>
          <a:xfrm>
            <a:off x="6524968" y="4213722"/>
            <a:ext cx="3347354" cy="1882887"/>
            <a:chOff x="3169439" y="3246877"/>
            <a:chExt cx="5572125" cy="313432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4E0D45E-198F-5746-82D5-E504334E5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3169439" y="3246877"/>
              <a:ext cx="5572125" cy="3134321"/>
            </a:xfrm>
            <a:prstGeom prst="rect">
              <a:avLst/>
            </a:prstGeom>
          </p:spPr>
        </p:pic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1E2F6A7-D912-2B42-9507-515B6DE85BB1}"/>
                </a:ext>
              </a:extLst>
            </p:cNvPr>
            <p:cNvSpPr/>
            <p:nvPr/>
          </p:nvSpPr>
          <p:spPr>
            <a:xfrm>
              <a:off x="3169439" y="4879182"/>
              <a:ext cx="5572125" cy="785812"/>
            </a:xfrm>
            <a:custGeom>
              <a:avLst/>
              <a:gdLst>
                <a:gd name="connsiteX0" fmla="*/ 14288 w 5572125"/>
                <a:gd name="connsiteY0" fmla="*/ 457200 h 785812"/>
                <a:gd name="connsiteX1" fmla="*/ 0 w 5572125"/>
                <a:gd name="connsiteY1" fmla="*/ 785812 h 785812"/>
                <a:gd name="connsiteX2" fmla="*/ 5572125 w 5572125"/>
                <a:gd name="connsiteY2" fmla="*/ 485775 h 785812"/>
                <a:gd name="connsiteX3" fmla="*/ 5572125 w 5572125"/>
                <a:gd name="connsiteY3" fmla="*/ 0 h 785812"/>
                <a:gd name="connsiteX4" fmla="*/ 14288 w 5572125"/>
                <a:gd name="connsiteY4" fmla="*/ 457200 h 785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25" h="785812">
                  <a:moveTo>
                    <a:pt x="14288" y="457200"/>
                  </a:moveTo>
                  <a:lnTo>
                    <a:pt x="0" y="785812"/>
                  </a:lnTo>
                  <a:lnTo>
                    <a:pt x="5572125" y="485775"/>
                  </a:lnTo>
                  <a:lnTo>
                    <a:pt x="5572125" y="0"/>
                  </a:lnTo>
                  <a:lnTo>
                    <a:pt x="14288" y="45720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FE07E4E-FD98-3B46-A3F6-57BFABDAEB2D}"/>
                </a:ext>
              </a:extLst>
            </p:cNvPr>
            <p:cNvSpPr/>
            <p:nvPr/>
          </p:nvSpPr>
          <p:spPr>
            <a:xfrm>
              <a:off x="3183727" y="5364957"/>
              <a:ext cx="5557837" cy="514350"/>
            </a:xfrm>
            <a:custGeom>
              <a:avLst/>
              <a:gdLst>
                <a:gd name="connsiteX0" fmla="*/ 0 w 5557837"/>
                <a:gd name="connsiteY0" fmla="*/ 514350 h 514350"/>
                <a:gd name="connsiteX1" fmla="*/ 0 w 5557837"/>
                <a:gd name="connsiteY1" fmla="*/ 314325 h 514350"/>
                <a:gd name="connsiteX2" fmla="*/ 5557837 w 5557837"/>
                <a:gd name="connsiteY2" fmla="*/ 0 h 514350"/>
                <a:gd name="connsiteX3" fmla="*/ 5557837 w 5557837"/>
                <a:gd name="connsiteY3" fmla="*/ 271462 h 514350"/>
                <a:gd name="connsiteX4" fmla="*/ 0 w 5557837"/>
                <a:gd name="connsiteY4" fmla="*/ 51435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7837" h="514350">
                  <a:moveTo>
                    <a:pt x="0" y="514350"/>
                  </a:moveTo>
                  <a:lnTo>
                    <a:pt x="0" y="314325"/>
                  </a:lnTo>
                  <a:lnTo>
                    <a:pt x="5557837" y="0"/>
                  </a:lnTo>
                  <a:lnTo>
                    <a:pt x="5557837" y="271462"/>
                  </a:lnTo>
                  <a:lnTo>
                    <a:pt x="0" y="51435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6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4812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ABC9684-7FCC-4147-BC21-5B8099D9E9B7}"/>
              </a:ext>
            </a:extLst>
          </p:cNvPr>
          <p:cNvSpPr/>
          <p:nvPr/>
        </p:nvSpPr>
        <p:spPr>
          <a:xfrm>
            <a:off x="0" y="2040"/>
            <a:ext cx="12192000" cy="8490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Title 14">
            <a:extLst>
              <a:ext uri="{FF2B5EF4-FFF2-40B4-BE49-F238E27FC236}">
                <a16:creationId xmlns:a16="http://schemas.microsoft.com/office/drawing/2014/main" id="{4E67F11E-75B5-1541-9CC6-803F59AB74B8}"/>
              </a:ext>
            </a:extLst>
          </p:cNvPr>
          <p:cNvSpPr txBox="1">
            <a:spLocks/>
          </p:cNvSpPr>
          <p:nvPr/>
        </p:nvSpPr>
        <p:spPr>
          <a:xfrm>
            <a:off x="239475" y="148188"/>
            <a:ext cx="4484925" cy="58536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Keyboard</a:t>
            </a:r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sz="36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02D533-805F-9345-A9F6-CABFD4A269E3}"/>
              </a:ext>
            </a:extLst>
          </p:cNvPr>
          <p:cNvSpPr/>
          <p:nvPr/>
        </p:nvSpPr>
        <p:spPr>
          <a:xfrm>
            <a:off x="-16329" y="6498768"/>
            <a:ext cx="10499272" cy="3592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C5A9D5-DEBB-1349-98EE-D022D2352F0A}"/>
              </a:ext>
            </a:extLst>
          </p:cNvPr>
          <p:cNvSpPr/>
          <p:nvPr/>
        </p:nvSpPr>
        <p:spPr>
          <a:xfrm>
            <a:off x="10482943" y="6498768"/>
            <a:ext cx="1709057" cy="3592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>
              <a:solidFill>
                <a:schemeClr val="accent2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" name="Title 14">
            <a:extLst>
              <a:ext uri="{FF2B5EF4-FFF2-40B4-BE49-F238E27FC236}">
                <a16:creationId xmlns:a16="http://schemas.microsoft.com/office/drawing/2014/main" id="{0701FAB5-D685-2A4D-B3CD-1F0B3A351330}"/>
              </a:ext>
            </a:extLst>
          </p:cNvPr>
          <p:cNvSpPr txBox="1">
            <a:spLocks/>
          </p:cNvSpPr>
          <p:nvPr/>
        </p:nvSpPr>
        <p:spPr>
          <a:xfrm>
            <a:off x="10605406" y="6498766"/>
            <a:ext cx="1464129" cy="35923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May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3,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2019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" name="Title 14">
            <a:extLst>
              <a:ext uri="{FF2B5EF4-FFF2-40B4-BE49-F238E27FC236}">
                <a16:creationId xmlns:a16="http://schemas.microsoft.com/office/drawing/2014/main" id="{09714832-4793-FF4A-B92B-ADFF49FC1E0C}"/>
              </a:ext>
            </a:extLst>
          </p:cNvPr>
          <p:cNvSpPr txBox="1">
            <a:spLocks/>
          </p:cNvSpPr>
          <p:nvPr/>
        </p:nvSpPr>
        <p:spPr>
          <a:xfrm>
            <a:off x="1334861" y="6498766"/>
            <a:ext cx="7796892" cy="35923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Generating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Audio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for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Muted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Piano-Playing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Video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Using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Deep</a:t>
            </a:r>
            <a:r>
              <a:rPr lang="zh-CN" altLang="en-US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altLang="zh-CN" sz="17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</a:rPr>
              <a:t>Learning</a:t>
            </a:r>
            <a:endParaRPr lang="en-US" sz="1700" b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68382779-1FA3-B04A-91CC-C331896FC812}"/>
              </a:ext>
            </a:extLst>
          </p:cNvPr>
          <p:cNvSpPr txBox="1">
            <a:spLocks/>
          </p:cNvSpPr>
          <p:nvPr/>
        </p:nvSpPr>
        <p:spPr>
          <a:xfrm>
            <a:off x="573534" y="1141035"/>
            <a:ext cx="10763936" cy="4977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Method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Tried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#1</a:t>
            </a:r>
            <a:r>
              <a:rPr lang="zh-CN" altLang="en-US" sz="2600" b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Hough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Line</a:t>
            </a:r>
            <a:r>
              <a:rPr lang="zh-CN" altLang="en-US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600" i="1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Detection</a:t>
            </a:r>
            <a:endParaRPr lang="en-US" altLang="zh-CN" sz="100" i="1" dirty="0">
              <a:solidFill>
                <a:schemeClr val="bg2">
                  <a:lumMod val="25000"/>
                </a:schemeClr>
              </a:solidFill>
              <a:latin typeface="Palatino Linotype" panose="02040502050505030304" pitchFamily="18" charset="0"/>
              <a:cs typeface="Palace Script MT" panose="020F0502020204030204" pitchFamily="34" charset="0"/>
            </a:endParaRPr>
          </a:p>
        </p:txBody>
      </p:sp>
      <p:sp>
        <p:nvSpPr>
          <p:cNvPr id="16" name="Title 14">
            <a:extLst>
              <a:ext uri="{FF2B5EF4-FFF2-40B4-BE49-F238E27FC236}">
                <a16:creationId xmlns:a16="http://schemas.microsoft.com/office/drawing/2014/main" id="{82CA7390-E646-094D-A8D1-64A7F0F02846}"/>
              </a:ext>
            </a:extLst>
          </p:cNvPr>
          <p:cNvSpPr txBox="1">
            <a:spLocks/>
          </p:cNvSpPr>
          <p:nvPr/>
        </p:nvSpPr>
        <p:spPr>
          <a:xfrm>
            <a:off x="573534" y="2313639"/>
            <a:ext cx="10763936" cy="223072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Details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pre-defined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property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maximum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brightness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lower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one-third</a:t>
            </a:r>
          </a:p>
          <a:p>
            <a:pPr marL="800100" lvl="1" indent="-342900">
              <a:lnSpc>
                <a:spcPct val="150000"/>
              </a:lnSpc>
              <a:buClr>
                <a:schemeClr val="accent5">
                  <a:lumMod val="60000"/>
                  <a:lumOff val="40000"/>
                </a:schemeClr>
              </a:buClr>
              <a:buFontTx/>
              <a:buChar char="-"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maximum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number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of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black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located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in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upper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two-third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parts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(black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keys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are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detected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by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Flood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Fill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Palatino Linotype" panose="02040502050505030304" pitchFamily="18" charset="0"/>
                <a:cs typeface="Palace Script MT" panose="020F0502020204030204" pitchFamily="34" charset="0"/>
              </a:rPr>
              <a:t>Algorithm)</a:t>
            </a:r>
          </a:p>
        </p:txBody>
      </p:sp>
    </p:spTree>
    <p:extLst>
      <p:ext uri="{BB962C8B-B14F-4D97-AF65-F5344CB8AC3E}">
        <p14:creationId xmlns:p14="http://schemas.microsoft.com/office/powerpoint/2010/main" val="1144372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4445</TotalTime>
  <Words>2307</Words>
  <Application>Microsoft Office PowerPoint</Application>
  <PresentationFormat>宽屏</PresentationFormat>
  <Paragraphs>361</Paragraphs>
  <Slides>32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Palatino Linotype</vt:lpstr>
      <vt:lpstr>Cambria Math</vt:lpstr>
      <vt:lpstr>Calibri</vt:lpstr>
      <vt:lpstr>Wingdings</vt:lpstr>
      <vt:lpstr>Arial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Pinduoduo Inc. Stock Pitch</dc:title>
  <dc:subject/>
  <dc:creator>Junzhe XIA</dc:creator>
  <cp:keywords/>
  <dc:description/>
  <cp:lastModifiedBy>Zeyu HUANG</cp:lastModifiedBy>
  <cp:revision>104</cp:revision>
  <cp:lastPrinted>2019-05-03T06:22:15Z</cp:lastPrinted>
  <dcterms:created xsi:type="dcterms:W3CDTF">2019-02-16T16:32:22Z</dcterms:created>
  <dcterms:modified xsi:type="dcterms:W3CDTF">2019-05-13T07:50:34Z</dcterms:modified>
  <cp:category/>
</cp:coreProperties>
</file>